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74" r:id="rId5"/>
    <p:sldId id="260" r:id="rId6"/>
    <p:sldId id="259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64" r:id="rId16"/>
    <p:sldId id="270" r:id="rId17"/>
    <p:sldId id="271" r:id="rId18"/>
    <p:sldId id="272" r:id="rId19"/>
    <p:sldId id="273" r:id="rId20"/>
    <p:sldId id="275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6" r:id="rId30"/>
    <p:sldId id="276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18C4F6C6-7DC2-4A13-93FF-8DE545657EB9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2E7CB37-EDB0-4600-BCEC-64433F2069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59638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4F6C6-7DC2-4A13-93FF-8DE545657EB9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7CB37-EDB0-4600-BCEC-64433F2069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408949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4F6C6-7DC2-4A13-93FF-8DE545657EB9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7CB37-EDB0-4600-BCEC-64433F2069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6681370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4F6C6-7DC2-4A13-93FF-8DE545657EB9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7CB37-EDB0-4600-BCEC-64433F2069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8417976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1784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18C4F6C6-7DC2-4A13-93FF-8DE545657EB9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/>
          <a:p>
            <a:fld id="{12E7CB37-EDB0-4600-BCEC-64433F2069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64478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4F6C6-7DC2-4A13-93FF-8DE545657EB9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7CB37-EDB0-4600-BCEC-64433F2069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7998016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4F6C6-7DC2-4A13-93FF-8DE545657EB9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7CB37-EDB0-4600-BCEC-64433F2069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9959768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4F6C6-7DC2-4A13-93FF-8DE545657EB9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7CB37-EDB0-4600-BCEC-64433F2069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7592269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4F6C6-7DC2-4A13-93FF-8DE545657EB9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7CB37-EDB0-4600-BCEC-64433F2069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372342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4F6C6-7DC2-4A13-93FF-8DE545657EB9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12E7CB37-EDB0-4600-BCEC-64433F206923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81894638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18C4F6C6-7DC2-4A13-93FF-8DE545657EB9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12E7CB37-EDB0-4600-BCEC-64433F20692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144593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8C4F6C6-7DC2-4A13-93FF-8DE545657EB9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2E7CB37-EDB0-4600-BCEC-64433F20692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853047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61707" y="1795700"/>
            <a:ext cx="9068586" cy="2590800"/>
          </a:xfrm>
        </p:spPr>
        <p:txBody>
          <a:bodyPr/>
          <a:lstStyle/>
          <a:p>
            <a:r>
              <a:rPr lang="ru-RU" sz="3600" b="1" dirty="0" smtClean="0"/>
              <a:t>Развитие графо-моторных навыков у детей дошкольного возраста</a:t>
            </a:r>
            <a:endParaRPr lang="ru-RU" sz="36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48428" y="4053989"/>
            <a:ext cx="9070848" cy="457201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Консультация для </a:t>
            </a:r>
            <a:r>
              <a:rPr lang="ru-RU" sz="2000" b="1" dirty="0" smtClean="0"/>
              <a:t>родителей</a:t>
            </a:r>
            <a:endParaRPr lang="ru-RU" sz="20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2046" y="108343"/>
            <a:ext cx="2267909" cy="211549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245126" y="6333002"/>
            <a:ext cx="23910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spc="80" dirty="0" err="1" smtClean="0">
                <a:solidFill>
                  <a:srgbClr val="736059">
                    <a:lumMod val="75000"/>
                  </a:srgbClr>
                </a:solidFill>
              </a:rPr>
              <a:t>г.о</a:t>
            </a:r>
            <a:r>
              <a:rPr lang="ru-RU" sz="2000" b="1" spc="80" dirty="0" smtClean="0">
                <a:solidFill>
                  <a:srgbClr val="736059">
                    <a:lumMod val="75000"/>
                  </a:srgbClr>
                </a:solidFill>
              </a:rPr>
              <a:t>. </a:t>
            </a:r>
            <a:r>
              <a:rPr lang="ru-RU" sz="2000" b="1" spc="80" dirty="0" smtClean="0">
                <a:solidFill>
                  <a:srgbClr val="736059">
                    <a:lumMod val="75000"/>
                  </a:srgbClr>
                </a:solidFill>
              </a:rPr>
              <a:t>Мытищи,2020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334594" y="4714210"/>
            <a:ext cx="20467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spc="80" dirty="0" smtClean="0">
                <a:solidFill>
                  <a:srgbClr val="736059">
                    <a:lumMod val="75000"/>
                  </a:srgbClr>
                </a:solidFill>
              </a:rPr>
              <a:t>Федулина А.Р. </a:t>
            </a:r>
          </a:p>
        </p:txBody>
      </p:sp>
    </p:spTree>
    <p:extLst>
      <p:ext uri="{BB962C8B-B14F-4D97-AF65-F5344CB8AC3E}">
        <p14:creationId xmlns:p14="http://schemas.microsoft.com/office/powerpoint/2010/main" val="10099862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 </a:t>
            </a:r>
            <a:r>
              <a:rPr lang="ru-RU" b="1" dirty="0" smtClean="0"/>
              <a:t>Графо-моторные </a:t>
            </a:r>
            <a:r>
              <a:rPr lang="ru-RU" b="1" dirty="0"/>
              <a:t>навыки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включают </a:t>
            </a:r>
            <a:r>
              <a:rPr lang="ru-RU" b="1" dirty="0"/>
              <a:t>в себя: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1.  Мелкую мускулатуру пальцев (контроль силы пальцев и быстроты их движений);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2.  Зрительный анализ и синтез (определение правых и левых частей тела; ориентировка в пространстве по отношению к предметам; выполнение заданий с условиями по выбору необходимых направлений);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3. Рисование (штриховка, обвести по контуру, обводка; срисовывание геометрических фигур; зарисовка деталей, предметов; </a:t>
            </a:r>
            <a:r>
              <a:rPr lang="ru-RU" dirty="0" err="1"/>
              <a:t>дорисовывание</a:t>
            </a:r>
            <a:r>
              <a:rPr lang="ru-RU" dirty="0"/>
              <a:t> незаконченных рисунков; </a:t>
            </a:r>
            <a:r>
              <a:rPr lang="ru-RU" dirty="0" err="1"/>
              <a:t>дорисовывание</a:t>
            </a:r>
            <a:r>
              <a:rPr lang="ru-RU" dirty="0"/>
              <a:t> рисунков с недостающими деталями);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4. Графическую символику (умение рисовать узоры, а также изображать их с помощью символов);</a:t>
            </a:r>
          </a:p>
        </p:txBody>
      </p:sp>
    </p:spTree>
    <p:extLst>
      <p:ext uri="{BB962C8B-B14F-4D97-AF65-F5344CB8AC3E}">
        <p14:creationId xmlns:p14="http://schemas.microsoft.com/office/powerpoint/2010/main" val="819504443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3673" y="2258958"/>
            <a:ext cx="10058400" cy="13716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 </a:t>
            </a:r>
            <a:r>
              <a:rPr lang="ru-RU" b="1" dirty="0" smtClean="0"/>
              <a:t>Возрастные </a:t>
            </a:r>
            <a:r>
              <a:rPr lang="ru-RU" b="1" dirty="0"/>
              <a:t>особенности развития тонкой моторики и зрительно-моторной координации</a:t>
            </a:r>
          </a:p>
        </p:txBody>
      </p:sp>
    </p:spTree>
    <p:extLst>
      <p:ext uri="{BB962C8B-B14F-4D97-AF65-F5344CB8AC3E}">
        <p14:creationId xmlns:p14="http://schemas.microsoft.com/office/powerpoint/2010/main" val="4003946188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762667"/>
            <a:ext cx="10058400" cy="13716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С 1 до 2-х </a:t>
            </a:r>
            <a:r>
              <a:rPr lang="ru-RU" b="1" dirty="0" smtClean="0"/>
              <a:t>лет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92910" y="1542473"/>
            <a:ext cx="10058400" cy="4390967"/>
          </a:xfrm>
        </p:spPr>
        <p:txBody>
          <a:bodyPr>
            <a:normAutofit/>
          </a:bodyPr>
          <a:lstStyle/>
          <a:p>
            <a:endParaRPr lang="ru-RU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 smtClean="0"/>
              <a:t>ребенок </a:t>
            </a:r>
            <a:r>
              <a:rPr lang="ru-RU" sz="2400" dirty="0"/>
              <a:t>может держать два предмета в одной руке</a:t>
            </a:r>
            <a:r>
              <a:rPr lang="ru-RU" sz="2400" dirty="0" smtClean="0"/>
              <a:t>;</a:t>
            </a:r>
            <a:endParaRPr lang="ru-RU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/>
              <a:t>держит карандаш в руке и чертит им</a:t>
            </a:r>
            <a:r>
              <a:rPr lang="ru-RU" sz="2400" dirty="0" smtClean="0"/>
              <a:t>;</a:t>
            </a:r>
            <a:endParaRPr lang="ru-RU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/>
              <a:t>умеет переворачивать страницы книг</a:t>
            </a:r>
            <a:r>
              <a:rPr lang="ru-RU" sz="2400" dirty="0" smtClean="0"/>
              <a:t>;</a:t>
            </a:r>
            <a:endParaRPr lang="ru-RU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/>
              <a:t>из кубиков строит башни</a:t>
            </a:r>
            <a:r>
              <a:rPr lang="ru-RU" sz="2400" dirty="0" smtClean="0"/>
              <a:t>;</a:t>
            </a:r>
            <a:endParaRPr lang="ru-RU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/>
              <a:t>складывает </a:t>
            </a:r>
            <a:r>
              <a:rPr lang="ru-RU" sz="2400" dirty="0" smtClean="0"/>
              <a:t>пирамидку;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28013933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2910" y="949036"/>
            <a:ext cx="10058400" cy="13716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От 2 до 3 лет</a:t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92910" y="1173018"/>
            <a:ext cx="10058400" cy="5218545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ru-RU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/>
              <a:t>ребенок открывает коробку (ящик), опрокидывает его содержимое;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/>
              <a:t>играет с песком, крупами, тестом и глиной;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/>
              <a:t>открывает крышки, откручивает и закручивает;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/>
              <a:t>рисует пальцем при помощи пальчиковых красок;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/>
              <a:t>нанизывает бусы;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/>
              <a:t>правильно держит карандаш;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/>
              <a:t>копирует формы несколькими чертами;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/>
              <a:t>строит из кубиков.</a:t>
            </a:r>
          </a:p>
        </p:txBody>
      </p:sp>
    </p:spTree>
    <p:extLst>
      <p:ext uri="{BB962C8B-B14F-4D97-AF65-F5344CB8AC3E}">
        <p14:creationId xmlns:p14="http://schemas.microsoft.com/office/powerpoint/2010/main" val="945716684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4509" y="1058230"/>
            <a:ext cx="10058400" cy="13716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От 3 до 5 лет</a:t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4437" y="1058230"/>
            <a:ext cx="10058400" cy="4390967"/>
          </a:xfrm>
        </p:spPr>
        <p:txBody>
          <a:bodyPr>
            <a:normAutofit/>
          </a:bodyPr>
          <a:lstStyle/>
          <a:p>
            <a:endParaRPr lang="ru-RU" sz="2400" dirty="0"/>
          </a:p>
          <a:p>
            <a:pPr>
              <a:buFont typeface="Arial" panose="020B0604020202020204" pitchFamily="34" charset="0"/>
              <a:buChar char="•"/>
            </a:pPr>
            <a:endParaRPr lang="ru-RU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/>
              <a:t>малыш рисует цветными мелками, карандашами, красками;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/>
              <a:t>складывает бумагу (умеет складывать простые оригами);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/>
              <a:t>лепит из пластилина и теста разные фигуры;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/>
              <a:t>шнурует ботинки;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/>
              <a:t>определяет предметы в мешке на ощупь.</a:t>
            </a:r>
          </a:p>
        </p:txBody>
      </p:sp>
    </p:spTree>
    <p:extLst>
      <p:ext uri="{BB962C8B-B14F-4D97-AF65-F5344CB8AC3E}">
        <p14:creationId xmlns:p14="http://schemas.microsoft.com/office/powerpoint/2010/main" val="2238518600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6036" y="2637649"/>
            <a:ext cx="10058400" cy="13716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Этапы развития графо-моторных навыков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6653028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199248"/>
            <a:ext cx="10058400" cy="1371600"/>
          </a:xfrm>
        </p:spPr>
        <p:txBody>
          <a:bodyPr/>
          <a:lstStyle/>
          <a:p>
            <a:pPr algn="ctr"/>
            <a:r>
              <a:rPr lang="en-US" b="1" dirty="0" smtClean="0"/>
              <a:t>I</a:t>
            </a:r>
            <a:r>
              <a:rPr lang="ru-RU" b="1" dirty="0" smtClean="0"/>
              <a:t> этап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1273" y="1265382"/>
            <a:ext cx="10293927" cy="5190835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sz="2400" dirty="0"/>
              <a:t>– это развитие  крупной  и мелкой моторики. Развитие мелкой моторики пальцев рук является мощным средством, повышающим работоспособность коры головного мозга и стимулирующем речевое развитие ребенка</a:t>
            </a:r>
            <a:r>
              <a:rPr lang="ru-RU" sz="2400" dirty="0" smtClean="0"/>
              <a:t>.</a:t>
            </a:r>
          </a:p>
          <a:p>
            <a:pPr marL="0" indent="0" algn="just">
              <a:buNone/>
            </a:pPr>
            <a:r>
              <a:rPr lang="ru-RU" sz="2400" b="1" u="sng" dirty="0"/>
              <a:t>Для развития мелкой моторики необходимо</a:t>
            </a:r>
            <a:r>
              <a:rPr lang="ru-RU" sz="2400" b="1" u="sng" dirty="0" smtClean="0"/>
              <a:t>:</a:t>
            </a:r>
            <a:endParaRPr lang="ru-RU" sz="2400" b="1" u="sng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400" dirty="0"/>
              <a:t>выполнять пальчиковую гимнастику, а также массаж (самомассаж, массаж роликами);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400" dirty="0"/>
              <a:t>лепить из пластилина или глины;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400" dirty="0"/>
              <a:t>вырезать из бумаги;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400" dirty="0"/>
              <a:t>нанизывать бусины, пуговицы и т.д.;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400" dirty="0"/>
              <a:t>застегивать и расстегивать пуговицы, кнопки, крючки, змейки;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400" dirty="0"/>
              <a:t>собирать мозаики и конструкторы;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400" dirty="0"/>
              <a:t>раскрашивать раскрасками;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400" dirty="0"/>
              <a:t>копировать рисунки на прозрачную бумагу и т.д.</a:t>
            </a:r>
          </a:p>
        </p:txBody>
      </p:sp>
    </p:spTree>
    <p:extLst>
      <p:ext uri="{BB962C8B-B14F-4D97-AF65-F5344CB8AC3E}">
        <p14:creationId xmlns:p14="http://schemas.microsoft.com/office/powerpoint/2010/main" val="3849181480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199248"/>
            <a:ext cx="10058400" cy="1371600"/>
          </a:xfrm>
        </p:spPr>
        <p:txBody>
          <a:bodyPr/>
          <a:lstStyle/>
          <a:p>
            <a:pPr algn="ctr"/>
            <a:r>
              <a:rPr lang="en-US" b="1" dirty="0" smtClean="0"/>
              <a:t>II</a:t>
            </a:r>
            <a:r>
              <a:rPr lang="ru-RU" b="1" dirty="0" smtClean="0"/>
              <a:t> этап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1273" y="1570848"/>
            <a:ext cx="10293927" cy="519083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 smtClean="0"/>
              <a:t>–</a:t>
            </a:r>
            <a:r>
              <a:rPr lang="ru-RU" sz="2400" dirty="0" smtClean="0"/>
              <a:t> направлен </a:t>
            </a:r>
            <a:r>
              <a:rPr lang="ru-RU" sz="2400" dirty="0"/>
              <a:t>на формирование пространственных представлений и речевого обозначения пространственных отношений. </a:t>
            </a:r>
            <a:endParaRPr lang="en-US" sz="2400" dirty="0" smtClean="0"/>
          </a:p>
          <a:p>
            <a:pPr marL="0" indent="0" algn="just">
              <a:buNone/>
            </a:pPr>
            <a:r>
              <a:rPr lang="ru-RU" sz="2400" dirty="0" smtClean="0"/>
              <a:t>Этот </a:t>
            </a:r>
            <a:r>
              <a:rPr lang="ru-RU" sz="2400" dirty="0"/>
              <a:t>этап предусматривает</a:t>
            </a:r>
            <a:r>
              <a:rPr lang="ru-RU" sz="2400" dirty="0" smtClean="0"/>
              <a:t>:</a:t>
            </a:r>
            <a:endParaRPr lang="ru-RU" sz="2400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400" dirty="0"/>
              <a:t>ориентировку в собственном теле;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400" dirty="0"/>
              <a:t>ориентировку в окружающем пространстве;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400" dirty="0"/>
              <a:t>уточнение пространственного расположения фигур и букв</a:t>
            </a:r>
            <a:r>
              <a:rPr lang="ru-RU" sz="2400" dirty="0" smtClean="0"/>
              <a:t>.</a:t>
            </a:r>
          </a:p>
          <a:p>
            <a:pPr algn="ctr">
              <a:buFont typeface="Arial" panose="020B0604020202020204" pitchFamily="34" charset="0"/>
              <a:buChar char="•"/>
            </a:pPr>
            <a:endParaRPr lang="ru-RU" sz="2400" dirty="0"/>
          </a:p>
          <a:p>
            <a:pPr marL="0" indent="0" algn="ctr">
              <a:buNone/>
            </a:pPr>
            <a:r>
              <a:rPr lang="ru-RU" sz="2400" dirty="0"/>
              <a:t>                Пространственные понятия лучше закрепляются в процессе конкретной практической работы и осуществляются в определенной последовательности.</a:t>
            </a:r>
          </a:p>
        </p:txBody>
      </p:sp>
    </p:spTree>
    <p:extLst>
      <p:ext uri="{BB962C8B-B14F-4D97-AF65-F5344CB8AC3E}">
        <p14:creationId xmlns:p14="http://schemas.microsoft.com/office/powerpoint/2010/main" val="2990647398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199248"/>
            <a:ext cx="10058400" cy="1371600"/>
          </a:xfrm>
        </p:spPr>
        <p:txBody>
          <a:bodyPr/>
          <a:lstStyle/>
          <a:p>
            <a:pPr algn="ctr"/>
            <a:r>
              <a:rPr lang="en-US" b="1" dirty="0" smtClean="0"/>
              <a:t>II</a:t>
            </a:r>
            <a:r>
              <a:rPr lang="en-US" b="1" dirty="0"/>
              <a:t>I</a:t>
            </a:r>
            <a:r>
              <a:rPr lang="ru-RU" b="1" dirty="0" smtClean="0"/>
              <a:t> этап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1273" y="1450775"/>
            <a:ext cx="10293927" cy="5190835"/>
          </a:xfrm>
        </p:spPr>
        <p:txBody>
          <a:bodyPr>
            <a:norm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ru-RU" sz="2400" dirty="0" smtClean="0"/>
              <a:t>Развитие </a:t>
            </a:r>
            <a:r>
              <a:rPr lang="ru-RU" sz="2400" dirty="0"/>
              <a:t>зрительного </a:t>
            </a:r>
            <a:r>
              <a:rPr lang="ru-RU" sz="2400" dirty="0" err="1"/>
              <a:t>гнозиса</a:t>
            </a:r>
            <a:r>
              <a:rPr lang="ru-RU" sz="2400" dirty="0"/>
              <a:t>:</a:t>
            </a:r>
          </a:p>
          <a:p>
            <a:pPr marL="0" indent="0" algn="just">
              <a:buNone/>
            </a:pPr>
            <a:r>
              <a:rPr lang="ru-RU" sz="2400" dirty="0"/>
              <a:t>-контурные изображения предметов, </a:t>
            </a:r>
          </a:p>
          <a:p>
            <a:pPr marL="0" indent="0" algn="just">
              <a:buNone/>
            </a:pPr>
            <a:r>
              <a:rPr lang="ru-RU" sz="2400" dirty="0"/>
              <a:t>-перечеркнутые контурные изображения,</a:t>
            </a:r>
          </a:p>
          <a:p>
            <a:pPr marL="0" indent="0" algn="just">
              <a:buNone/>
            </a:pPr>
            <a:r>
              <a:rPr lang="ru-RU" sz="2400" dirty="0"/>
              <a:t>- контурные изображения, наложенные друг на друга и др.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400" dirty="0"/>
              <a:t>Уточнение представлений о форме, цвете, величине.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400" dirty="0"/>
              <a:t>Уточнение и расширение объема зрительной памяти.</a:t>
            </a:r>
          </a:p>
          <a:p>
            <a:pPr marL="0" indent="0" algn="just">
              <a:buNone/>
            </a:pPr>
            <a:r>
              <a:rPr lang="ru-RU" sz="2400" dirty="0"/>
              <a:t>      - развитие зрительного анализа и синтеза;    </a:t>
            </a:r>
          </a:p>
          <a:p>
            <a:pPr marL="0" indent="0" algn="just">
              <a:buNone/>
            </a:pPr>
            <a:endParaRPr lang="ru-RU" sz="2400" dirty="0"/>
          </a:p>
          <a:p>
            <a:pPr marL="0" indent="0" algn="ctr">
              <a:buNone/>
            </a:pPr>
            <a:r>
              <a:rPr lang="ru-RU" sz="2400" dirty="0"/>
              <a:t>Развитие зрительного восприятия и узнавания, в том числе и буквенного.</a:t>
            </a:r>
          </a:p>
        </p:txBody>
      </p:sp>
    </p:spTree>
    <p:extLst>
      <p:ext uri="{BB962C8B-B14F-4D97-AF65-F5344CB8AC3E}">
        <p14:creationId xmlns:p14="http://schemas.microsoft.com/office/powerpoint/2010/main" val="698795186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199248"/>
            <a:ext cx="10058400" cy="1371600"/>
          </a:xfrm>
        </p:spPr>
        <p:txBody>
          <a:bodyPr/>
          <a:lstStyle/>
          <a:p>
            <a:pPr algn="ctr"/>
            <a:r>
              <a:rPr lang="en-US" b="1" dirty="0" smtClean="0"/>
              <a:t>IV</a:t>
            </a:r>
            <a:r>
              <a:rPr lang="ru-RU" b="1" dirty="0" smtClean="0"/>
              <a:t> этап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1273" y="1349175"/>
            <a:ext cx="10293927" cy="5190835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2400" dirty="0"/>
              <a:t> </a:t>
            </a:r>
            <a:r>
              <a:rPr lang="en-US" sz="2400" dirty="0" smtClean="0"/>
              <a:t>– </a:t>
            </a:r>
            <a:r>
              <a:rPr lang="ru-RU" sz="2400" dirty="0" smtClean="0"/>
              <a:t>изобразительно-графические </a:t>
            </a:r>
            <a:r>
              <a:rPr lang="ru-RU" sz="2400" dirty="0"/>
              <a:t>способности:</a:t>
            </a:r>
          </a:p>
          <a:p>
            <a:pPr marL="0" indent="0" algn="just">
              <a:buNone/>
            </a:pPr>
            <a:endParaRPr lang="ru-RU" sz="2400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400" dirty="0"/>
              <a:t>Знакомство с тетрадью и рабочей строкой.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400" dirty="0"/>
              <a:t>Вертикальные и горизонтальные прямые линии и комбинации из них.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400" dirty="0"/>
              <a:t>Наклонные прямые линии и комбинации из них.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400" dirty="0"/>
              <a:t>Рисование орнаментов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400" dirty="0"/>
              <a:t>Дуги, волнистые линии, круги, овалы.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400" dirty="0"/>
              <a:t>Рисование по клеткам предметов сложной формы.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400" dirty="0"/>
              <a:t>Овладение графической символизацией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400" dirty="0"/>
              <a:t>Работа по формированию графического образа букв (графемы).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400" dirty="0"/>
              <a:t>Дифференциация букв, имеющих кинетическое сходство.</a:t>
            </a:r>
          </a:p>
        </p:txBody>
      </p:sp>
    </p:spTree>
    <p:extLst>
      <p:ext uri="{BB962C8B-B14F-4D97-AF65-F5344CB8AC3E}">
        <p14:creationId xmlns:p14="http://schemas.microsoft.com/office/powerpoint/2010/main" val="1953348732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Графо-моторный навык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/>
              <a:t>– это определенное положение и движения пишущей руки, которое позволяет: рисовать, раскрашивать, копировать простейшие узоры, соединять точки, правильно удерживать пишущий предмет.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1908" y="3256973"/>
            <a:ext cx="6543675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5777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3818" y="2129649"/>
            <a:ext cx="10058400" cy="1371600"/>
          </a:xfrm>
        </p:spPr>
        <p:txBody>
          <a:bodyPr/>
          <a:lstStyle/>
          <a:p>
            <a:pPr algn="ctr"/>
            <a:r>
              <a:rPr lang="ru-RU" b="1" dirty="0" smtClean="0"/>
              <a:t>Примеры заданий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401149360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/>
          <a:srcRect b="4871"/>
          <a:stretch>
            <a:fillRect/>
          </a:stretch>
        </p:blipFill>
        <p:spPr bwMode="auto">
          <a:xfrm>
            <a:off x="1881189" y="857250"/>
            <a:ext cx="3800475" cy="4929188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9155" name="Rectangle 2"/>
          <p:cNvSpPr>
            <a:spLocks noChangeArrowheads="1"/>
          </p:cNvSpPr>
          <p:nvPr/>
        </p:nvSpPr>
        <p:spPr bwMode="auto">
          <a:xfrm>
            <a:off x="1524001" y="-461665"/>
            <a:ext cx="18473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Arial" panose="020B0604020202020204" pitchFamily="34" charset="0"/>
              </a:rPr>
              <a:t/>
            </a:r>
            <a:br>
              <a:rPr lang="ru-RU" altLang="ru-RU" sz="1800">
                <a:latin typeface="Arial" panose="020B0604020202020204" pitchFamily="34" charset="0"/>
              </a:rPr>
            </a:br>
            <a:endParaRPr lang="ru-RU" altLang="ru-RU" sz="18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 r="1832" b="4439"/>
          <a:stretch>
            <a:fillRect/>
          </a:stretch>
        </p:blipFill>
        <p:spPr bwMode="auto">
          <a:xfrm>
            <a:off x="6167438" y="857250"/>
            <a:ext cx="3733800" cy="4929188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238307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 l="2347" r="1419"/>
          <a:stretch>
            <a:fillRect/>
          </a:stretch>
        </p:blipFill>
        <p:spPr bwMode="auto">
          <a:xfrm>
            <a:off x="1285731" y="1479262"/>
            <a:ext cx="4000500" cy="3805238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4798" y="838778"/>
            <a:ext cx="4511675" cy="4905375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1106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65382" y="1160175"/>
            <a:ext cx="3959225" cy="4357687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57349" y="1160174"/>
            <a:ext cx="4233863" cy="4357687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702286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2"/>
          <a:srcRect l="8134" t="2412" r="4013" b="3537"/>
          <a:stretch>
            <a:fillRect/>
          </a:stretch>
        </p:blipFill>
        <p:spPr bwMode="auto">
          <a:xfrm>
            <a:off x="1524001" y="678656"/>
            <a:ext cx="3857625" cy="5572125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2227" name="Rectangle 2"/>
          <p:cNvSpPr>
            <a:spLocks noChangeArrowheads="1"/>
          </p:cNvSpPr>
          <p:nvPr/>
        </p:nvSpPr>
        <p:spPr bwMode="auto">
          <a:xfrm>
            <a:off x="1524001" y="-461665"/>
            <a:ext cx="18473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Arial" panose="020B0604020202020204" pitchFamily="34" charset="0"/>
              </a:rPr>
              <a:t/>
            </a:r>
            <a:br>
              <a:rPr lang="ru-RU" altLang="ru-RU" sz="1800">
                <a:latin typeface="Arial" panose="020B0604020202020204" pitchFamily="34" charset="0"/>
              </a:rPr>
            </a:br>
            <a:endParaRPr lang="ru-RU" altLang="ru-RU" sz="18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/>
          <a:srcRect l="5220" t="2419" r="2552" b="4434"/>
          <a:stretch>
            <a:fillRect/>
          </a:stretch>
        </p:blipFill>
        <p:spPr bwMode="auto">
          <a:xfrm>
            <a:off x="6408305" y="642937"/>
            <a:ext cx="3884613" cy="5643562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998399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 l="3886" t="2664" r="2849" b="5416"/>
          <a:stretch>
            <a:fillRect/>
          </a:stretch>
        </p:blipFill>
        <p:spPr bwMode="auto">
          <a:xfrm>
            <a:off x="1603520" y="642939"/>
            <a:ext cx="3643312" cy="5237162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/>
          <a:srcRect l="3704" t="1286" r="3703" b="6088"/>
          <a:stretch>
            <a:fillRect/>
          </a:stretch>
        </p:blipFill>
        <p:spPr bwMode="auto">
          <a:xfrm>
            <a:off x="6363856" y="642939"/>
            <a:ext cx="3643313" cy="5246687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327200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1" y="571501"/>
            <a:ext cx="4500563" cy="5629275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026766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 l="3367" t="2292" r="4040" b="6031"/>
          <a:stretch>
            <a:fillRect/>
          </a:stretch>
        </p:blipFill>
        <p:spPr bwMode="auto">
          <a:xfrm>
            <a:off x="1604097" y="585643"/>
            <a:ext cx="3929062" cy="5715000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 l="3222" t="2212" r="4941" b="8191"/>
          <a:stretch>
            <a:fillRect/>
          </a:stretch>
        </p:blipFill>
        <p:spPr bwMode="auto">
          <a:xfrm>
            <a:off x="6167439" y="585643"/>
            <a:ext cx="4021137" cy="5715000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785774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 l="3432" t="2400" r="5606" b="5199"/>
          <a:stretch>
            <a:fillRect/>
          </a:stretch>
        </p:blipFill>
        <p:spPr bwMode="auto">
          <a:xfrm>
            <a:off x="1583099" y="639184"/>
            <a:ext cx="3753803" cy="5454507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/>
          <a:srcRect l="1966" t="1410" r="9580" b="4153"/>
          <a:stretch>
            <a:fillRect/>
          </a:stretch>
        </p:blipFill>
        <p:spPr bwMode="auto">
          <a:xfrm>
            <a:off x="6227765" y="639184"/>
            <a:ext cx="3658709" cy="5447146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566750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774" y="689987"/>
            <a:ext cx="4668448" cy="3468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8" r="17604"/>
          <a:stretch/>
        </p:blipFill>
        <p:spPr bwMode="auto">
          <a:xfrm>
            <a:off x="5631151" y="2133600"/>
            <a:ext cx="4861056" cy="3792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68083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 </a:t>
            </a:r>
            <a:r>
              <a:rPr lang="ru-RU" b="1" dirty="0" smtClean="0"/>
              <a:t>Компоненты графо-моторного навыка: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6800" y="2014194"/>
            <a:ext cx="10058400" cy="4020846"/>
          </a:xfrm>
        </p:spPr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2400" dirty="0"/>
              <a:t> зрительное внимание,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/>
              <a:t>зрительная память,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/>
              <a:t>зрительно-пространственные отношения,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/>
              <a:t>функции распределения внимания с одного объекта на другой и функция контроля,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/>
              <a:t>зрительно-моторные,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 err="1"/>
              <a:t>слухо</a:t>
            </a:r>
            <a:r>
              <a:rPr lang="ru-RU" sz="2400" dirty="0"/>
              <a:t>-моторные координации,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/>
              <a:t>координации разных частей тела (например, поза туловища и наклон головы при письме),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/>
              <a:t>мелкая моторика.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49112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Список использованных источников</a:t>
            </a:r>
            <a:endParaRPr lang="ru-RU" b="1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1. Анищенко Ю.В</a:t>
            </a:r>
            <a:r>
              <a:rPr lang="ru-RU" dirty="0" smtClean="0"/>
              <a:t>.</a:t>
            </a:r>
            <a:r>
              <a:rPr lang="en-US" dirty="0" smtClean="0"/>
              <a:t> </a:t>
            </a:r>
            <a:r>
              <a:rPr lang="ru-RU" dirty="0"/>
              <a:t>«Формирование </a:t>
            </a:r>
            <a:r>
              <a:rPr lang="ru-RU" dirty="0" err="1"/>
              <a:t>графомоторных</a:t>
            </a:r>
            <a:r>
              <a:rPr lang="ru-RU" dirty="0"/>
              <a:t> навыков у </a:t>
            </a:r>
            <a:r>
              <a:rPr lang="ru-RU" dirty="0" smtClean="0"/>
              <a:t>дошкольников»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2. </a:t>
            </a:r>
            <a:r>
              <a:rPr lang="ru-RU" dirty="0" smtClean="0"/>
              <a:t>Исаева </a:t>
            </a:r>
            <a:r>
              <a:rPr lang="ru-RU" dirty="0"/>
              <a:t>М.А. «Формирование навыков </a:t>
            </a:r>
            <a:r>
              <a:rPr lang="ru-RU" dirty="0" err="1"/>
              <a:t>графомоторного</a:t>
            </a:r>
            <a:r>
              <a:rPr lang="ru-RU" dirty="0"/>
              <a:t> компонента письма у дошкольников с ограниченными возможностями здоровья</a:t>
            </a:r>
            <a:r>
              <a:rPr lang="ru-RU" dirty="0" smtClean="0"/>
              <a:t>»</a:t>
            </a:r>
            <a:endParaRPr lang="ru-RU" dirty="0"/>
          </a:p>
          <a:p>
            <a:pPr marL="0" indent="0">
              <a:buNone/>
            </a:pPr>
            <a:r>
              <a:rPr lang="en-US" dirty="0" smtClean="0"/>
              <a:t>3</a:t>
            </a:r>
            <a:r>
              <a:rPr lang="ru-RU" dirty="0" smtClean="0"/>
              <a:t>. </a:t>
            </a:r>
            <a:r>
              <a:rPr lang="ru-RU" dirty="0" err="1"/>
              <a:t>Тельминова</a:t>
            </a:r>
            <a:r>
              <a:rPr lang="ru-RU" dirty="0"/>
              <a:t> А.В. « Развитие </a:t>
            </a:r>
            <a:r>
              <a:rPr lang="ru-RU" dirty="0" err="1"/>
              <a:t>графомоторных</a:t>
            </a:r>
            <a:r>
              <a:rPr lang="ru-RU" dirty="0"/>
              <a:t> навыков у младших школьников с нарушениями </a:t>
            </a:r>
            <a:r>
              <a:rPr lang="ru-RU" dirty="0" smtClean="0"/>
              <a:t>речи»</a:t>
            </a:r>
          </a:p>
          <a:p>
            <a:pPr marL="0" indent="0">
              <a:buNone/>
            </a:pPr>
            <a:r>
              <a:rPr lang="en-US" dirty="0"/>
              <a:t>4</a:t>
            </a:r>
            <a:r>
              <a:rPr lang="ru-RU" dirty="0" smtClean="0"/>
              <a:t>. </a:t>
            </a:r>
            <a:r>
              <a:rPr lang="en-US" dirty="0"/>
              <a:t>[http://www.lalio.com.ua/blog/formirovanie-grafomotornyh-navykov-u-doshkolnikov-208/]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9903150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Графо</a:t>
            </a:r>
            <a:r>
              <a:rPr lang="en-US" b="1" dirty="0" smtClean="0"/>
              <a:t>-</a:t>
            </a:r>
            <a:r>
              <a:rPr lang="ru-RU" b="1" dirty="0" smtClean="0"/>
              <a:t>моторные </a:t>
            </a:r>
            <a:r>
              <a:rPr lang="ru-RU" b="1" dirty="0"/>
              <a:t>навыки включают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ru-RU" b="1" dirty="0" smtClean="0"/>
              <a:t>в </a:t>
            </a:r>
            <a:r>
              <a:rPr lang="ru-RU" b="1" dirty="0"/>
              <a:t>себя: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8145" y="2103120"/>
            <a:ext cx="10377055" cy="3931920"/>
          </a:xfrm>
        </p:spPr>
        <p:txBody>
          <a:bodyPr numCol="2"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1.        </a:t>
            </a:r>
            <a:r>
              <a:rPr lang="ru-RU" b="1" dirty="0"/>
              <a:t>Мелкая мускулатура </a:t>
            </a:r>
            <a:r>
              <a:rPr lang="ru-RU" b="1" dirty="0" smtClean="0"/>
              <a:t>пальцев</a:t>
            </a:r>
            <a:endParaRPr lang="ru-RU" b="1" dirty="0"/>
          </a:p>
          <a:p>
            <a:pPr marL="0" indent="0">
              <a:buNone/>
            </a:pPr>
            <a:r>
              <a:rPr lang="ru-RU" dirty="0"/>
              <a:t>-   Упражнения на развитие силы пальцев и быстроты их движений</a:t>
            </a:r>
            <a:r>
              <a:rPr lang="ru-RU" dirty="0" smtClean="0"/>
              <a:t>.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2.        </a:t>
            </a:r>
            <a:r>
              <a:rPr lang="ru-RU" b="1" dirty="0"/>
              <a:t>Зрительный анализ и </a:t>
            </a:r>
            <a:r>
              <a:rPr lang="ru-RU" b="1" dirty="0" smtClean="0"/>
              <a:t>синтез</a:t>
            </a:r>
            <a:endParaRPr lang="ru-RU" b="1" dirty="0"/>
          </a:p>
          <a:p>
            <a:pPr marL="0" indent="0">
              <a:buNone/>
            </a:pPr>
            <a:r>
              <a:rPr lang="ru-RU" dirty="0"/>
              <a:t>-   Упражнения на определение правых и левых частей тела</a:t>
            </a:r>
            <a:r>
              <a:rPr lang="ru-RU" dirty="0" smtClean="0"/>
              <a:t>.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-   Задания на ориентировку в пространстве по отношению к предметам</a:t>
            </a:r>
            <a:r>
              <a:rPr lang="ru-RU" dirty="0" smtClean="0"/>
              <a:t>.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-   Задания с условиями по выбору нужных направлений</a:t>
            </a:r>
            <a:r>
              <a:rPr lang="ru-RU" dirty="0" smtClean="0"/>
              <a:t>.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3.        </a:t>
            </a:r>
            <a:r>
              <a:rPr lang="ru-RU" b="1" dirty="0" smtClean="0"/>
              <a:t>Рисование</a:t>
            </a:r>
            <a:endParaRPr lang="ru-RU" b="1" dirty="0"/>
          </a:p>
          <a:p>
            <a:pPr marL="0" indent="0">
              <a:buNone/>
            </a:pPr>
            <a:r>
              <a:rPr lang="ru-RU" dirty="0"/>
              <a:t>-   Занятия по штриховке по контуру, обводка</a:t>
            </a:r>
            <a:r>
              <a:rPr lang="ru-RU" dirty="0" smtClean="0"/>
              <a:t>.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-   Срисовывание геометрических фигур</a:t>
            </a:r>
            <a:r>
              <a:rPr lang="ru-RU" dirty="0" smtClean="0"/>
              <a:t>.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-   Задания на зарисовку деталей, предметов, с натуры</a:t>
            </a:r>
            <a:r>
              <a:rPr lang="ru-RU" dirty="0" smtClean="0"/>
              <a:t>:</a:t>
            </a:r>
            <a:endParaRPr lang="ru-RU" dirty="0"/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 </a:t>
            </a:r>
            <a:r>
              <a:rPr lang="ru-RU" dirty="0" err="1" smtClean="0"/>
              <a:t>дорисовывание</a:t>
            </a:r>
            <a:r>
              <a:rPr lang="ru-RU" dirty="0" smtClean="0"/>
              <a:t> незаконченных </a:t>
            </a:r>
            <a:r>
              <a:rPr lang="ru-RU" dirty="0"/>
              <a:t>рисунков</a:t>
            </a:r>
            <a:r>
              <a:rPr lang="ru-RU" dirty="0" smtClean="0"/>
              <a:t>;</a:t>
            </a:r>
            <a:endParaRPr lang="ru-RU" dirty="0"/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  </a:t>
            </a:r>
            <a:r>
              <a:rPr lang="ru-RU" dirty="0" err="1" smtClean="0"/>
              <a:t>дорисовывание</a:t>
            </a:r>
            <a:r>
              <a:rPr lang="ru-RU" dirty="0" smtClean="0"/>
              <a:t> </a:t>
            </a:r>
            <a:r>
              <a:rPr lang="ru-RU" dirty="0"/>
              <a:t>рисунков с недостающими деталями (даются законченные изображения, но с недостающими деталями</a:t>
            </a:r>
            <a:r>
              <a:rPr lang="ru-RU" dirty="0" smtClean="0"/>
              <a:t>);</a:t>
            </a:r>
            <a:endParaRPr lang="ru-RU" dirty="0"/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  </a:t>
            </a:r>
            <a:r>
              <a:rPr lang="ru-RU" dirty="0" smtClean="0"/>
              <a:t>упражнения </a:t>
            </a:r>
            <a:r>
              <a:rPr lang="ru-RU" dirty="0"/>
              <a:t>в </a:t>
            </a:r>
            <a:r>
              <a:rPr lang="ru-RU" dirty="0" err="1"/>
              <a:t>дорисовывании</a:t>
            </a:r>
            <a:r>
              <a:rPr lang="ru-RU" dirty="0"/>
              <a:t>, создании собственной картины при условии реальности сюжета и деталей</a:t>
            </a:r>
            <a:r>
              <a:rPr lang="ru-RU" dirty="0" smtClean="0"/>
              <a:t>.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-   Задания на воспроизведение фигур и их сочетаний по памяти</a:t>
            </a:r>
            <a:r>
              <a:rPr lang="ru-RU" dirty="0" smtClean="0"/>
              <a:t>.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4.        </a:t>
            </a:r>
            <a:r>
              <a:rPr lang="ru-RU" b="1" dirty="0"/>
              <a:t>Графическая </a:t>
            </a:r>
            <a:r>
              <a:rPr lang="ru-RU" b="1" dirty="0" smtClean="0"/>
              <a:t>символика</a:t>
            </a:r>
            <a:endParaRPr lang="ru-RU" b="1" dirty="0"/>
          </a:p>
          <a:p>
            <a:pPr marL="0" indent="0">
              <a:buNone/>
            </a:pPr>
            <a:r>
              <a:rPr lang="ru-RU" dirty="0"/>
              <a:t>-   Задания на развитие умений рисовать узоры, а также на символизацию предметов (изображение их с помощью символов). </a:t>
            </a:r>
          </a:p>
        </p:txBody>
      </p:sp>
    </p:spTree>
    <p:extLst>
      <p:ext uri="{BB962C8B-B14F-4D97-AF65-F5344CB8AC3E}">
        <p14:creationId xmlns:p14="http://schemas.microsoft.com/office/powerpoint/2010/main" val="2614326652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6036" y="2637649"/>
            <a:ext cx="10058400" cy="13716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В</a:t>
            </a:r>
            <a:r>
              <a:rPr lang="ru-RU" b="1" dirty="0" smtClean="0"/>
              <a:t>иды </a:t>
            </a:r>
            <a:r>
              <a:rPr lang="ru-RU" b="1" dirty="0"/>
              <a:t>деятельности, </a:t>
            </a:r>
            <a:r>
              <a:rPr lang="ru-RU" b="1" dirty="0" smtClean="0"/>
              <a:t>способствующие </a:t>
            </a:r>
            <a:r>
              <a:rPr lang="ru-RU" b="1" dirty="0"/>
              <a:t>развитию тактильно-двигательных </a:t>
            </a:r>
            <a:r>
              <a:rPr lang="ru-RU" b="1" dirty="0" smtClean="0"/>
              <a:t>ощущений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5975465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2691" y="1253374"/>
            <a:ext cx="5758873" cy="393192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ru-RU" sz="2400" dirty="0"/>
              <a:t> Пальчиковая </a:t>
            </a:r>
            <a:r>
              <a:rPr lang="ru-RU" sz="2400" dirty="0" smtClean="0"/>
              <a:t>гимнастика</a:t>
            </a:r>
          </a:p>
          <a:p>
            <a:pPr>
              <a:buFont typeface="Arial" panose="020B0604020202020204" pitchFamily="34" charset="0"/>
              <a:buChar char="•"/>
            </a:pPr>
            <a:endParaRPr lang="ru-RU" sz="2400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400" dirty="0"/>
              <a:t> </a:t>
            </a:r>
            <a:r>
              <a:rPr lang="ru-RU" sz="2400" dirty="0" smtClean="0"/>
              <a:t>Шнуровки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ru-RU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/>
              <a:t> Массаж и самомассаж кистей, ладоней и пальцев рук с использованием массажных мячей, </a:t>
            </a:r>
            <a:r>
              <a:rPr lang="ru-RU" sz="2400" dirty="0" err="1"/>
              <a:t>массажеров</a:t>
            </a:r>
            <a:r>
              <a:rPr lang="ru-RU" sz="2400" dirty="0"/>
              <a:t>, прицепок и др.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194" y="469206"/>
            <a:ext cx="3818341" cy="2710873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7920" y="1845885"/>
            <a:ext cx="4015901" cy="2904835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6291" y="3996575"/>
            <a:ext cx="3333712" cy="2500284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927578124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1091" y="803565"/>
            <a:ext cx="5758873" cy="5403272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2400" dirty="0"/>
              <a:t>Работа с песком, манной крупой: рисование, прорисовывание элементов букв, букв и др</a:t>
            </a:r>
            <a:r>
              <a:rPr lang="ru-RU" sz="2400" dirty="0" smtClean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ru-RU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/>
              <a:t> Работа с крупой: пальчиковый бассейн, перебирание крупы и др</a:t>
            </a:r>
            <a:r>
              <a:rPr lang="ru-RU" sz="2400" dirty="0" smtClean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ru-RU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/>
              <a:t> Работа с ножницами, бумагой: вырезание, оригами, аппликация и др</a:t>
            </a:r>
            <a:r>
              <a:rPr lang="ru-RU" sz="2400" dirty="0" smtClean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ru-RU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/>
              <a:t> Игры: </a:t>
            </a:r>
            <a:r>
              <a:rPr lang="ru-RU" sz="2400" dirty="0" err="1"/>
              <a:t>лего</a:t>
            </a:r>
            <a:r>
              <a:rPr lang="ru-RU" sz="2400" dirty="0"/>
              <a:t>, </a:t>
            </a:r>
            <a:r>
              <a:rPr lang="ru-RU" sz="2400" dirty="0" err="1"/>
              <a:t>пазлы</a:t>
            </a:r>
            <a:r>
              <a:rPr lang="ru-RU" sz="2400" dirty="0"/>
              <a:t>, </a:t>
            </a:r>
            <a:r>
              <a:rPr lang="ru-RU" sz="2400" dirty="0" err="1"/>
              <a:t>мозайка</a:t>
            </a:r>
            <a:r>
              <a:rPr lang="ru-RU" sz="2400" dirty="0"/>
              <a:t> и др.</a:t>
            </a:r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0809" y="295563"/>
            <a:ext cx="3905057" cy="2928793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3337" y="1759959"/>
            <a:ext cx="4013903" cy="2833815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918" y="3732358"/>
            <a:ext cx="4211783" cy="2807855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2255823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9637" y="1454728"/>
            <a:ext cx="5758873" cy="5403272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2400" dirty="0"/>
              <a:t>Раскраски, штриховки, трафареты, обведение по контуру различных </a:t>
            </a:r>
            <a:r>
              <a:rPr lang="ru-RU" sz="2400" dirty="0" smtClean="0"/>
              <a:t>фигур</a:t>
            </a:r>
          </a:p>
          <a:p>
            <a:pPr>
              <a:buFont typeface="Arial" panose="020B0604020202020204" pitchFamily="34" charset="0"/>
              <a:buChar char="•"/>
            </a:pPr>
            <a:endParaRPr lang="ru-RU" sz="2400" dirty="0" smtClean="0"/>
          </a:p>
          <a:p>
            <a:pPr>
              <a:buFont typeface="Arial" panose="020B0604020202020204" pitchFamily="34" charset="0"/>
              <a:buChar char="•"/>
            </a:pPr>
            <a:endParaRPr lang="ru-RU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/>
              <a:t> Лепка (работа с пластилином — скатывание колбасок, скатывание под углом, скатывание округлых форм, </a:t>
            </a:r>
            <a:r>
              <a:rPr lang="ru-RU" sz="2400" dirty="0" err="1"/>
              <a:t>прищипывание</a:t>
            </a:r>
            <a:r>
              <a:rPr lang="ru-RU" sz="2400" dirty="0"/>
              <a:t>, вдавливание, сглаживание.)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6619">
            <a:off x="6395437" y="559911"/>
            <a:ext cx="2343085" cy="3056197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3015">
            <a:off x="8609887" y="612518"/>
            <a:ext cx="2266066" cy="3206437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5154" y="3793198"/>
            <a:ext cx="3049259" cy="2540057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892342883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2618" y="1131455"/>
            <a:ext cx="5758873" cy="5403272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2400" dirty="0"/>
              <a:t>Аппликация (бумага, ткань, пух, вата, фольга</a:t>
            </a:r>
            <a:r>
              <a:rPr lang="ru-RU" sz="2400" dirty="0" smtClean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endParaRPr lang="ru-RU" sz="2400" dirty="0" smtClean="0"/>
          </a:p>
          <a:p>
            <a:pPr>
              <a:buFont typeface="Arial" panose="020B0604020202020204" pitchFamily="34" charset="0"/>
              <a:buChar char="•"/>
            </a:pPr>
            <a:endParaRPr lang="ru-RU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/>
              <a:t> Поделки из природных </a:t>
            </a:r>
            <a:r>
              <a:rPr lang="ru-RU" sz="2400" dirty="0" smtClean="0"/>
              <a:t>материалов</a:t>
            </a:r>
          </a:p>
          <a:p>
            <a:pPr>
              <a:buFont typeface="Arial" panose="020B0604020202020204" pitchFamily="34" charset="0"/>
              <a:buChar char="•"/>
            </a:pPr>
            <a:endParaRPr lang="ru-RU" sz="2400" dirty="0"/>
          </a:p>
          <a:p>
            <a:pPr>
              <a:buFont typeface="Arial" panose="020B0604020202020204" pitchFamily="34" charset="0"/>
              <a:buChar char="•"/>
            </a:pPr>
            <a:endParaRPr lang="ru-RU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/>
              <a:t> Шитье, вязание, плетение и др.</a:t>
            </a:r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382" y="3195690"/>
            <a:ext cx="4830618" cy="3242552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5708" y="526473"/>
            <a:ext cx="4145973" cy="2763982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280941750"/>
      </p:ext>
    </p:extLst>
  </p:cSld>
  <p:clrMapOvr>
    <a:masterClrMapping/>
  </p:clrMapOvr>
  <p:transition>
    <p:fad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авон">
  <a:themeElements>
    <a:clrScheme name="Савон">
      <a:dk1>
        <a:sysClr val="windowText" lastClr="000000"/>
      </a:dk1>
      <a:lt1>
        <a:sysClr val="window" lastClr="FFFFFF"/>
      </a:lt1>
      <a:dk2>
        <a:srgbClr val="736059"/>
      </a:dk2>
      <a:lt2>
        <a:srgbClr val="E7E0C7"/>
      </a:lt2>
      <a:accent1>
        <a:srgbClr val="92B0C8"/>
      </a:accent1>
      <a:accent2>
        <a:srgbClr val="E37C3D"/>
      </a:accent2>
      <a:accent3>
        <a:srgbClr val="A5AB81"/>
      </a:accent3>
      <a:accent4>
        <a:srgbClr val="E9B635"/>
      </a:accent4>
      <a:accent5>
        <a:srgbClr val="7BA79D"/>
      </a:accent5>
      <a:accent6>
        <a:srgbClr val="968C8C"/>
      </a:accent6>
      <a:hlink>
        <a:srgbClr val="F7A115"/>
      </a:hlink>
      <a:folHlink>
        <a:srgbClr val="969696"/>
      </a:folHlink>
    </a:clrScheme>
    <a:fontScheme name="Савон">
      <a:maj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аво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3F20CFC1-E34F-405B-AA49-5BE0E194F1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TM03457510[[fn=Савон]]</Template>
  <TotalTime>126</TotalTime>
  <Words>975</Words>
  <Application>Microsoft Office PowerPoint</Application>
  <PresentationFormat>Широкоэкранный</PresentationFormat>
  <Paragraphs>140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3" baseType="lpstr">
      <vt:lpstr>Arial</vt:lpstr>
      <vt:lpstr>Garamond</vt:lpstr>
      <vt:lpstr>Савон</vt:lpstr>
      <vt:lpstr>Развитие графо-моторных навыков у детей дошкольного возраста</vt:lpstr>
      <vt:lpstr>Графо-моторный навык</vt:lpstr>
      <vt:lpstr> Компоненты графо-моторного навыка:</vt:lpstr>
      <vt:lpstr>Графо-моторные навыки включают  в себя:</vt:lpstr>
      <vt:lpstr>Виды деятельности, способствующие развитию тактильно-двигательных ощущений </vt:lpstr>
      <vt:lpstr>Презентация PowerPoint</vt:lpstr>
      <vt:lpstr>Презентация PowerPoint</vt:lpstr>
      <vt:lpstr>Презентация PowerPoint</vt:lpstr>
      <vt:lpstr>Презентация PowerPoint</vt:lpstr>
      <vt:lpstr> Графо-моторные навыки  включают в себя:</vt:lpstr>
      <vt:lpstr> Возрастные особенности развития тонкой моторики и зрительно-моторной координации</vt:lpstr>
      <vt:lpstr>С 1 до 2-х лет </vt:lpstr>
      <vt:lpstr>От 2 до 3 лет  </vt:lpstr>
      <vt:lpstr>От 3 до 5 лет  </vt:lpstr>
      <vt:lpstr>Этапы развития графо-моторных навыков</vt:lpstr>
      <vt:lpstr>I этап</vt:lpstr>
      <vt:lpstr>II этап</vt:lpstr>
      <vt:lpstr>III этап</vt:lpstr>
      <vt:lpstr>IV этап</vt:lpstr>
      <vt:lpstr>Примеры заданий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Список использованных источников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графо-моторных навыков у детей дошкольного возраста</dc:title>
  <dc:creator>Анастасия Голдашевская</dc:creator>
  <cp:lastModifiedBy>R2D2</cp:lastModifiedBy>
  <cp:revision>14</cp:revision>
  <dcterms:created xsi:type="dcterms:W3CDTF">2018-03-19T08:57:50Z</dcterms:created>
  <dcterms:modified xsi:type="dcterms:W3CDTF">2020-05-21T06:58:36Z</dcterms:modified>
</cp:coreProperties>
</file>