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4" r:id="rId16"/>
    <p:sldId id="276" r:id="rId17"/>
    <p:sldId id="277" r:id="rId18"/>
    <p:sldId id="278" r:id="rId19"/>
    <p:sldId id="280" r:id="rId20"/>
    <p:sldId id="281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7287" y="1981201"/>
            <a:ext cx="4967785" cy="2722068"/>
          </a:xfrm>
        </p:spPr>
        <p:txBody>
          <a:bodyPr>
            <a:no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Как 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психологически подготовить 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ребёнка 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80" y="6261542"/>
            <a:ext cx="4572000" cy="485870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Подготовила педагог-психолог </a:t>
            </a:r>
            <a:r>
              <a:rPr lang="ru-RU" sz="2800" dirty="0" err="1">
                <a:solidFill>
                  <a:schemeClr val="bg1"/>
                </a:solidFill>
              </a:rPr>
              <a:t>Капралова</a:t>
            </a:r>
            <a:r>
              <a:rPr lang="ru-RU" sz="2800" dirty="0">
                <a:solidFill>
                  <a:schemeClr val="bg1"/>
                </a:solidFill>
              </a:rPr>
              <a:t> С.С.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11687AB6-B40B-4238-A49E-4594D466C80A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B39DC-3FB7-4B85-B1AD-1ED7633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Трудность № 3 </a:t>
            </a:r>
            <a:r>
              <a:rPr lang="ru-RU" b="1" dirty="0"/>
              <a:t>«Завышенные требования»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0C2A8-6244-42B9-A4CD-5198B8BB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Как не допустить?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Обращать внимание на успехи ребёнка, даже незначительные. Избегать подчёркивания промахов ребёнка. Позволить ребёнку самому решать проблемы там, где это возможно. Проявлять веру в ребёнка, эмпатию и безусловную любовь к нему. Опираться на сильные стороны ребёнка. Принимать индивидуальность ребёнка.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63B377-C62E-470F-92D2-8EA9F406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1600" b="1" u="sng" dirty="0">
                <a:solidFill>
                  <a:schemeClr val="bg1"/>
                </a:solidFill>
              </a:rPr>
              <a:t>Что может возникнуть?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Родители, которые привыкли воспринимать ребёнка как лидера и самого успешного в коллективе, будут испытывать недовольство, возмущение, если он с чем-то не справляется. Или родители сравнивают его с собой в школьном возрасте, а также с другими детьми. У такого ребёнка может прослеживаться: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Неуверенное поведение;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Повышенная тревожность;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Психосоматические заболевания.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56DDBB85-4551-45C9-93DB-A2007AFE04C5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AAB66234-B8FB-4FD8-B3D3-39EF94EC01C1}"/>
              </a:ext>
            </a:extLst>
          </p:cNvPr>
          <p:cNvSpPr/>
          <p:nvPr/>
        </p:nvSpPr>
        <p:spPr>
          <a:xfrm>
            <a:off x="1428751" y="6086474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Назад</a:t>
            </a:r>
          </a:p>
        </p:txBody>
      </p:sp>
      <p:sp>
        <p:nvSpPr>
          <p:cNvPr id="7" name="Прямоугольник: скругленные углы 6">
            <a:hlinkClick r:id="rId4" action="ppaction://hlinksldjump"/>
            <a:extLst>
              <a:ext uri="{FF2B5EF4-FFF2-40B4-BE49-F238E27FC236}">
                <a16:creationId xmlns:a16="http://schemas.microsoft.com/office/drawing/2014/main" id="{D1C89DCA-0BC8-4698-B419-C82294B5E4AB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33072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B39DC-3FB7-4B85-B1AD-1ED7633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Трудность № 4 </a:t>
            </a:r>
            <a:r>
              <a:rPr lang="ru-RU" b="1" dirty="0"/>
              <a:t>«Новые обязанности»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0C2A8-6244-42B9-A4CD-5198B8BB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Как не допустить?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Развивать волевые качества ребёнка. Расширять обязанности и зону его ответственности. Увеличить посильные обязанности по дому. Позволить ребёнку действовать самостоятельно, но при необходимости он должен рассчитывать на вашу помощь. Учить его разбивать большие задания на мелкие.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63B377-C62E-470F-92D2-8EA9F406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600" b="1" u="sng" dirty="0">
                <a:solidFill>
                  <a:schemeClr val="bg1"/>
                </a:solidFill>
              </a:rPr>
              <a:t>Что может возникнуть?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Первоклассники, у которых прослеживается эмоциональная незрелость, с трудом переживают ограничение двигательной активности. А новые обязанности, требования учителя и школы считают утомительными. Обычно такие дети: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Выдерживают с трудом статическую нагрузку – 30-40 минут за партой;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Оставляют дело невыполненным;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Нарушают дисциплину в классе.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56DDBB85-4551-45C9-93DB-A2007AFE04C5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9A9EFD45-D833-438D-821E-93C77546DFD4}"/>
              </a:ext>
            </a:extLst>
          </p:cNvPr>
          <p:cNvSpPr/>
          <p:nvPr/>
        </p:nvSpPr>
        <p:spPr>
          <a:xfrm>
            <a:off x="1428751" y="6076949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Назад</a:t>
            </a:r>
          </a:p>
        </p:txBody>
      </p:sp>
      <p:sp>
        <p:nvSpPr>
          <p:cNvPr id="7" name="Прямоугольник: скругленные углы 6">
            <a:hlinkClick r:id="rId4" action="ppaction://hlinksldjump"/>
            <a:extLst>
              <a:ext uri="{FF2B5EF4-FFF2-40B4-BE49-F238E27FC236}">
                <a16:creationId xmlns:a16="http://schemas.microsoft.com/office/drawing/2014/main" id="{7F6FC888-6A76-4AFB-8E54-8D364525D6F6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81788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B39DC-3FB7-4B85-B1AD-1ED7633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Трудность № 5 </a:t>
            </a:r>
            <a:r>
              <a:rPr lang="ru-RU" b="1" dirty="0"/>
              <a:t>«Социальное окружение»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0C2A8-6244-42B9-A4CD-5198B8BB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Как не допустить?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Организовать общение со сверстниками. Предложите совместный поход на мероприятия, прогулки и организуйте общее дело: праздник, спектакль, игры, походы. Поощрять дружбу и общение со сверстниками. Предупредить классного руководителя, чтобы сгладить проблемы, которые могут возникнуть.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63B377-C62E-470F-92D2-8EA9F406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600" b="1" u="sng" dirty="0">
                <a:solidFill>
                  <a:schemeClr val="bg1"/>
                </a:solidFill>
              </a:rPr>
              <a:t>Что может возникнуть?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Общение особенно тяжело даётся тем детям, у которых были ограничены контакты со сверстниками. Иногда дети не знают то, как можно поздороваться, познакомиться, попросить о помощи, завести дружбу и общение с одноклассниками. У таких детей проявляется: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Застенчивость, замкнутость, отсутствие интереса к коллективным играм;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Ссоры с одноклассниками и отвержение со стороны сверстников. 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56DDBB85-4551-45C9-93DB-A2007AFE04C5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F9ADA6A0-7DC9-4CA4-8506-571C74B40274}"/>
              </a:ext>
            </a:extLst>
          </p:cNvPr>
          <p:cNvSpPr/>
          <p:nvPr/>
        </p:nvSpPr>
        <p:spPr>
          <a:xfrm>
            <a:off x="1428751" y="6076949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Назад</a:t>
            </a:r>
          </a:p>
        </p:txBody>
      </p:sp>
      <p:sp>
        <p:nvSpPr>
          <p:cNvPr id="7" name="Прямоугольник: скругленные углы 6">
            <a:hlinkClick r:id="rId4" action="ppaction://hlinksldjump"/>
            <a:extLst>
              <a:ext uri="{FF2B5EF4-FFF2-40B4-BE49-F238E27FC236}">
                <a16:creationId xmlns:a16="http://schemas.microsoft.com/office/drawing/2014/main" id="{673A37A9-74AD-4D85-81E8-5B91E22A31C0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130204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A7240A-C9B6-4B8C-B929-28AB95545F40}"/>
              </a:ext>
            </a:extLst>
          </p:cNvPr>
          <p:cNvSpPr/>
          <p:nvPr/>
        </p:nvSpPr>
        <p:spPr>
          <a:xfrm>
            <a:off x="504825" y="1443841"/>
            <a:ext cx="84296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bg1"/>
                </a:solidFill>
              </a:rPr>
              <a:t>Задание № 1 «Режим дня первоклассника»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На работоспособность ребенка влияют индивидуальные           особенности и условия семейного  воспитания, домашний       режим дня. Младший  школьник может без напряжения           работать  до 5 часов в день с учетом обязательных перерывов. При правильной организации деятельности он будет здоров,   эмоционально стабилен,  способен хорошо усваивать учебный  материал.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Пожалуйста, попробуйте придумать режим дня для своего ребёнка и записать его на листе  бумаги. На выполнение задания – 10 минут.</a:t>
            </a:r>
            <a:endParaRPr lang="ru-RU" sz="2400" dirty="0"/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81E3E971-C835-43C3-828E-C8180639FDEF}"/>
              </a:ext>
            </a:extLst>
          </p:cNvPr>
          <p:cNvSpPr/>
          <p:nvPr/>
        </p:nvSpPr>
        <p:spPr>
          <a:xfrm>
            <a:off x="790575" y="5791200"/>
            <a:ext cx="325755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Примерный режим дня первоклассника</a:t>
            </a:r>
          </a:p>
        </p:txBody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8BCFB251-4B5C-480D-96FE-8FC789D09DE1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5" name="Прямоугольник: скругленные углы 4">
            <a:hlinkClick r:id="rId4" action="ppaction://hlinksldjump"/>
            <a:extLst>
              <a:ext uri="{FF2B5EF4-FFF2-40B4-BE49-F238E27FC236}">
                <a16:creationId xmlns:a16="http://schemas.microsoft.com/office/drawing/2014/main" id="{353C5C83-A619-4F6B-889A-84EBF04BFF95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165418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A7240A-C9B6-4B8C-B929-28AB95545F40}"/>
              </a:ext>
            </a:extLst>
          </p:cNvPr>
          <p:cNvSpPr/>
          <p:nvPr/>
        </p:nvSpPr>
        <p:spPr>
          <a:xfrm>
            <a:off x="504825" y="1443841"/>
            <a:ext cx="84296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bg1"/>
                </a:solidFill>
              </a:rPr>
              <a:t>Задание № 2 «Принятие чувств»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Скоро вашему ребенку предстоит познакомиться  и начать сотрудничать с  одноклассниками и учителями. Ученик, который не умеет выстраивать        отношения, будет с трудом проявлять себя в коллективе. Поэтому ваша задача, как родителя: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сформировать  у ребенка навыки саморегуляции, правильно выражать свои чувства, уважать других;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Воспитать самостоятельность, уверенность в своих силах.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А чтобы ваш ребенок чувствовал себя комфортно  и уверенно, важно его    поддерживать, принимать,  слышать и уважать переживания.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Перейдите, пожалуйста, по вкладке снизу «Задание № 2» и выполните задание. 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81E3E971-C835-43C3-828E-C8180639FDEF}"/>
              </a:ext>
            </a:extLst>
          </p:cNvPr>
          <p:cNvSpPr/>
          <p:nvPr/>
        </p:nvSpPr>
        <p:spPr>
          <a:xfrm>
            <a:off x="790575" y="5791200"/>
            <a:ext cx="325755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Задание № 2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BCFB251-4B5C-480D-96FE-8FC789D09DE1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4AD4C2D9-1B54-4BB0-9DC0-4879A3F0B65B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128941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5EEB-673D-4A52-B0BD-C753968A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Примерный режим дня первоклассника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076FE-9DCA-495A-89B2-15E91250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1866900"/>
            <a:ext cx="8646458" cy="4324350"/>
          </a:xfrm>
        </p:spPr>
        <p:txBody>
          <a:bodyPr/>
          <a:lstStyle/>
          <a:p>
            <a:r>
              <a:rPr lang="ru-RU" b="1" u="sng" dirty="0">
                <a:solidFill>
                  <a:schemeClr val="bg1"/>
                </a:solidFill>
              </a:rPr>
              <a:t>07:00 - ПОДЪЁМ</a:t>
            </a:r>
            <a:r>
              <a:rPr lang="ru-RU" dirty="0">
                <a:solidFill>
                  <a:schemeClr val="bg1"/>
                </a:solidFill>
              </a:rPr>
              <a:t>: начинайте привыкать к раннему подъёму в 7 утра за две – три недели до начала учебного года;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07:15 – ЗАВТРАК:</a:t>
            </a:r>
            <a:r>
              <a:rPr lang="ru-RU" dirty="0">
                <a:solidFill>
                  <a:schemeClr val="bg1"/>
                </a:solidFill>
              </a:rPr>
              <a:t> помните о том, что ребёнку необходимы полноценное питание и энергия для продуктивной школьной жизни;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09:00 – ЗАНЯТИЯ:</a:t>
            </a:r>
            <a:r>
              <a:rPr lang="ru-RU" dirty="0">
                <a:solidFill>
                  <a:schemeClr val="bg1"/>
                </a:solidFill>
              </a:rPr>
              <a:t> проводите занятия по подготовке по обучению к школе. Соблюдайте перерывы и смену деятельности;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12:00 – ПРОГУЛКА:</a:t>
            </a:r>
            <a:r>
              <a:rPr lang="ru-RU" dirty="0">
                <a:solidFill>
                  <a:schemeClr val="bg1"/>
                </a:solidFill>
              </a:rPr>
              <a:t> организуйте прогулку на свежем воздухе: в парке, во дворе. Помните о пользе подвижных игр и общения;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18:00 – СВОБОДНОЕ ВРЕМЯ:</a:t>
            </a:r>
            <a:r>
              <a:rPr lang="ru-RU" dirty="0">
                <a:solidFill>
                  <a:schemeClr val="bg1"/>
                </a:solidFill>
              </a:rPr>
              <a:t> выделите ребёнку время для занятий по интересам: кружков, чтения книг, рисования, отдыха и прочего;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22:00 – СОН:</a:t>
            </a:r>
            <a:r>
              <a:rPr lang="ru-RU" dirty="0">
                <a:solidFill>
                  <a:schemeClr val="bg1"/>
                </a:solidFill>
              </a:rPr>
              <a:t> ложитесь спать не позднее 10 вечера. Ребёнку необходим полноценный восьмичасовой сон.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687EF7A8-DE5D-4DED-89A6-EFBAEF4D4684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07D2307F-51CD-4CE2-A4CD-951B936BB3EC}"/>
              </a:ext>
            </a:extLst>
          </p:cNvPr>
          <p:cNvSpPr/>
          <p:nvPr/>
        </p:nvSpPr>
        <p:spPr>
          <a:xfrm>
            <a:off x="1428751" y="6076949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25982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ED4B9-B14D-4C52-85D6-DEAC270E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Задание № 2 «Принятие чувств»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8DF36-FB92-45BE-A594-6083F629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1495425"/>
            <a:ext cx="8646458" cy="3962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chemeClr val="bg1"/>
                </a:solidFill>
              </a:rPr>
              <a:t>	</a:t>
            </a:r>
            <a:r>
              <a:rPr lang="ru-RU" sz="2400" i="1" dirty="0">
                <a:solidFill>
                  <a:schemeClr val="bg1"/>
                </a:solidFill>
              </a:rPr>
              <a:t>Ниже представлены готовые высказывания родителей ребёнку. Каждое из этих высказываний необходимо перефразировать таким образом, чтобы чувства ребёнка оказались принятыми: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«Не смей бить своего брата/сестру! Это же твой родной человек!» 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«Не бойся собаку, она тебя не укусит.»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«Улыбнись. Все хорошо!»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«Подумаешь – укол! Даже малыш не боится, а ты...»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«Можешь минуту посидеть спокойно? Что, не видишь, что я занята?»</a:t>
            </a: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B0B4611F-4487-45FC-A829-4DB6D6281C70}"/>
              </a:ext>
            </a:extLst>
          </p:cNvPr>
          <p:cNvSpPr/>
          <p:nvPr/>
        </p:nvSpPr>
        <p:spPr>
          <a:xfrm>
            <a:off x="790575" y="5791200"/>
            <a:ext cx="325755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Возможные варианты</a:t>
            </a: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1818777F-49AD-4AE9-B8B8-8AADB8FCF4CF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71602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72196-E487-4A77-B50B-8135E4960EA3}"/>
              </a:ext>
            </a:extLst>
          </p:cNvPr>
          <p:cNvSpPr/>
          <p:nvPr/>
        </p:nvSpPr>
        <p:spPr>
          <a:xfrm>
            <a:off x="352425" y="1997839"/>
            <a:ext cx="84391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«Ты можешь злиться на брата/сестру, но бить его нельзя.»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«Симпатичный пес... Если боишься – </a:t>
            </a:r>
            <a:r>
              <a:rPr lang="ru-RU" sz="2400">
                <a:solidFill>
                  <a:schemeClr val="bg1"/>
                </a:solidFill>
              </a:rPr>
              <a:t>давай перейдем на </a:t>
            </a:r>
            <a:r>
              <a:rPr lang="ru-RU" sz="2400" dirty="0">
                <a:solidFill>
                  <a:schemeClr val="bg1"/>
                </a:solidFill>
              </a:rPr>
              <a:t>другую сторону.»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«Я бы тоже расстроился. А может, мы вместе найдем выход из ситуации?»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«Да, укол – это неприятно. Если ты боишься, можешь взять  меня за руку.»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«Я понимаю, что ты хочешь внимания. Подожди немного,  когда эта стрелка будет на единице, я к тебе подойду.»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E0803A26-8713-4BF9-B523-14CC87D5C56C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25E797F6-0B18-48A5-968A-9D9D6B057B81}"/>
              </a:ext>
            </a:extLst>
          </p:cNvPr>
          <p:cNvSpPr/>
          <p:nvPr/>
        </p:nvSpPr>
        <p:spPr>
          <a:xfrm>
            <a:off x="1428751" y="6076949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44477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7BFB7-DD52-490B-A132-7796F752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К размышлению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C0F62-9F25-499E-988F-619C80867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С какими трудностями вы столкнулись во время выполнения второго задания?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Вы заметили разницу восприятия ответов после того, как выразили чувства и состояние ребёнка?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Зачем взрослому проговаривать состояние и чувства ребёнка?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bg1"/>
                </a:solidFill>
              </a:rPr>
              <a:t>Стоит отметить, что психологическая готовность  ребенка к          обучению в школе ориентирована прежде всего на внутреннюю          позицию будущего первоклассника. Ребенок с удовольствием                 принимает  новую для себя социальную позицию и испытывает           потребность не просто узнавать новое,  а делать это в новых           социальных отношениях  со взрослым, в отношениях «ученик – учитель».  Поэтому разумная организация жизни вашего  ребенка    облегчит взаимопонимание между ним,  учителем и сверстниками и поможет ему принять  новые условия. 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B73FC1FE-B1B3-4492-8E17-3A57CEB9AD11}"/>
              </a:ext>
            </a:extLst>
          </p:cNvPr>
          <p:cNvSpPr/>
          <p:nvPr/>
        </p:nvSpPr>
        <p:spPr>
          <a:xfrm>
            <a:off x="790575" y="5791199"/>
            <a:ext cx="4233812" cy="93685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Памятка </a:t>
            </a:r>
          </a:p>
          <a:p>
            <a:pPr algn="ctr"/>
            <a:r>
              <a:rPr lang="ru-RU" sz="2000" b="1" dirty="0"/>
              <a:t>«Как психологически подготовить ребёнка к обучению в школе?»</a:t>
            </a: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27D69642-B420-4A93-9D80-D40891AEE296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6" name="Прямоугольник: скругленные углы 5">
            <a:hlinkClick r:id="rId4" action="ppaction://hlinksldjump"/>
            <a:extLst>
              <a:ext uri="{FF2B5EF4-FFF2-40B4-BE49-F238E27FC236}">
                <a16:creationId xmlns:a16="http://schemas.microsoft.com/office/drawing/2014/main" id="{92189141-6728-4ECD-8020-0E4A12BDEC97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141582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828ABA-AC0D-4116-87C1-46684EAD9887}"/>
              </a:ext>
            </a:extLst>
          </p:cNvPr>
          <p:cNvSpPr/>
          <p:nvPr/>
        </p:nvSpPr>
        <p:spPr>
          <a:xfrm>
            <a:off x="283945" y="462012"/>
            <a:ext cx="85761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ПАМЯТКА для родителей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u="sng" dirty="0">
                <a:solidFill>
                  <a:schemeClr val="bg1"/>
                </a:solidFill>
              </a:rPr>
              <a:t>«Как психологически  подготовить ребенка к учёбе»</a:t>
            </a:r>
          </a:p>
          <a:p>
            <a:endParaRPr lang="ru-RU" i="1" u="sng" dirty="0">
              <a:solidFill>
                <a:schemeClr val="bg1"/>
              </a:solidFill>
            </a:endParaRPr>
          </a:p>
          <a:p>
            <a:r>
              <a:rPr lang="ru-RU" i="1" u="sng" dirty="0">
                <a:solidFill>
                  <a:schemeClr val="bg1"/>
                </a:solidFill>
              </a:rPr>
              <a:t>Поддерживайте статус школьника </a:t>
            </a:r>
            <a:r>
              <a:rPr lang="ru-RU" dirty="0">
                <a:solidFill>
                  <a:schemeClr val="bg1"/>
                </a:solidFill>
              </a:rPr>
              <a:t>Проявляйте  искреннюю  заинтересованность  к  новому  социальному положению    ребенка. Серьезно относитесь к достижениям  и трудностям ребенка. Расскажите о    своих школьных годах.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u="sng" dirty="0">
                <a:solidFill>
                  <a:schemeClr val="bg1"/>
                </a:solidFill>
              </a:rPr>
              <a:t>Следите за здоровьем ребенка </a:t>
            </a:r>
            <a:r>
              <a:rPr lang="ru-RU" dirty="0">
                <a:solidFill>
                  <a:schemeClr val="bg1"/>
                </a:solidFill>
              </a:rPr>
              <a:t>Пройдите с ребенком обследование всего организма. Занимайтесь  реабилитацией  выявленных отклонений. Укрепляйте иммунитет  и соблюдайте сбалансированное    питание.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u="sng" dirty="0">
                <a:solidFill>
                  <a:schemeClr val="bg1"/>
                </a:solidFill>
              </a:rPr>
              <a:t>Обсуждайте нормы поведения </a:t>
            </a:r>
            <a:r>
              <a:rPr lang="ru-RU" dirty="0">
                <a:solidFill>
                  <a:schemeClr val="bg1"/>
                </a:solidFill>
              </a:rPr>
              <a:t>Расскажите ребенку те правила и нормы поведения, с которыми  он встретится в      школе. Объясните их необходимость и значимость.  К примеру, не выкрикивать с      места, слушать внимательно учителя  и прочее.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u="sng" dirty="0">
                <a:solidFill>
                  <a:schemeClr val="bg1"/>
                </a:solidFill>
              </a:rPr>
              <a:t>Придерживайтесь режима дня </a:t>
            </a:r>
            <a:r>
              <a:rPr lang="ru-RU" dirty="0">
                <a:solidFill>
                  <a:schemeClr val="bg1"/>
                </a:solidFill>
              </a:rPr>
              <a:t>Вместе с ребенком обсудите значимость режима дня. Совместно  составьте                 примерный режим дня и повесьте его на видное место.  Соблюдайте его всей             семьей. 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AAD7510C-4081-4FE3-89E1-A5DD8DDA4647}"/>
              </a:ext>
            </a:extLst>
          </p:cNvPr>
          <p:cNvSpPr/>
          <p:nvPr/>
        </p:nvSpPr>
        <p:spPr>
          <a:xfrm>
            <a:off x="7023635" y="6298331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06993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1932296" y="4279923"/>
            <a:ext cx="5334000" cy="528637"/>
            <a:chOff x="1200" y="2739"/>
            <a:chExt cx="3360" cy="333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1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776" y="2785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Задание № 1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36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111"/>
            <p:cNvSpPr txBox="1">
              <a:spLocks noChangeArrowheads="1"/>
            </p:cNvSpPr>
            <p:nvPr/>
          </p:nvSpPr>
          <p:spPr bwMode="gray">
            <a:xfrm>
              <a:off x="1488" y="274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41" name="Group 172"/>
          <p:cNvGrpSpPr>
            <a:grpSpLocks/>
          </p:cNvGrpSpPr>
          <p:nvPr/>
        </p:nvGrpSpPr>
        <p:grpSpPr bwMode="auto">
          <a:xfrm>
            <a:off x="1946584" y="5008585"/>
            <a:ext cx="5334000" cy="528638"/>
            <a:chOff x="1209" y="3198"/>
            <a:chExt cx="3360" cy="333"/>
          </a:xfrm>
        </p:grpSpPr>
        <p:sp>
          <p:nvSpPr>
            <p:cNvPr id="42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20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12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785" y="323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Задание № 2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6" name="Group 122"/>
            <p:cNvGrpSpPr>
              <a:grpSpLocks/>
            </p:cNvGrpSpPr>
            <p:nvPr/>
          </p:nvGrpSpPr>
          <p:grpSpPr bwMode="auto">
            <a:xfrm>
              <a:off x="1449" y="3198"/>
              <a:ext cx="336" cy="333"/>
              <a:chOff x="1289" y="582"/>
              <a:chExt cx="668" cy="668"/>
            </a:xfrm>
          </p:grpSpPr>
          <p:sp>
            <p:nvSpPr>
              <p:cNvPr id="48" name="Oval 12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9" name="Oval 12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12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12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12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128"/>
            <p:cNvSpPr txBox="1">
              <a:spLocks noChangeArrowheads="1"/>
            </p:cNvSpPr>
            <p:nvPr/>
          </p:nvSpPr>
          <p:spPr bwMode="gray">
            <a:xfrm>
              <a:off x="1497" y="320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1932296" y="2789260"/>
            <a:ext cx="5334000" cy="528638"/>
            <a:chOff x="1200" y="1800"/>
            <a:chExt cx="3360" cy="333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Это важно знать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1932296" y="2065360"/>
            <a:ext cx="5334000" cy="528638"/>
            <a:chOff x="1200" y="1344"/>
            <a:chExt cx="3360" cy="333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1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776" y="1390"/>
              <a:ext cx="26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Вопросы к размышлению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1946584" y="3551260"/>
            <a:ext cx="5334000" cy="528638"/>
            <a:chOff x="1209" y="2280"/>
            <a:chExt cx="3360" cy="333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Text Box 97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785" y="231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Пять основных трудностей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98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7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15" name="Group 173">
            <a:extLst>
              <a:ext uri="{FF2B5EF4-FFF2-40B4-BE49-F238E27FC236}">
                <a16:creationId xmlns:a16="http://schemas.microsoft.com/office/drawing/2014/main" id="{41D857ED-8C60-4D37-83AE-7A19B314CD88}"/>
              </a:ext>
            </a:extLst>
          </p:cNvPr>
          <p:cNvGrpSpPr>
            <a:grpSpLocks/>
          </p:cNvGrpSpPr>
          <p:nvPr/>
        </p:nvGrpSpPr>
        <p:grpSpPr bwMode="auto">
          <a:xfrm>
            <a:off x="1946584" y="5702475"/>
            <a:ext cx="5334000" cy="528638"/>
            <a:chOff x="1200" y="1800"/>
            <a:chExt cx="3360" cy="333"/>
          </a:xfrm>
        </p:grpSpPr>
        <p:grpSp>
          <p:nvGrpSpPr>
            <p:cNvPr id="116" name="Group 129">
              <a:extLst>
                <a:ext uri="{FF2B5EF4-FFF2-40B4-BE49-F238E27FC236}">
                  <a16:creationId xmlns:a16="http://schemas.microsoft.com/office/drawing/2014/main" id="{8BE62168-A0D4-4E9C-8DC3-F86985E45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129" name="Oval 130">
                <a:extLst>
                  <a:ext uri="{FF2B5EF4-FFF2-40B4-BE49-F238E27FC236}">
                    <a16:creationId xmlns:a16="http://schemas.microsoft.com/office/drawing/2014/main" id="{6EE4ECFB-3D8E-4B53-A188-C4004FE88D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0" name="Oval 131">
                <a:extLst>
                  <a:ext uri="{FF2B5EF4-FFF2-40B4-BE49-F238E27FC236}">
                    <a16:creationId xmlns:a16="http://schemas.microsoft.com/office/drawing/2014/main" id="{03CC6B2A-4DF3-4C1F-AA6C-3CF7416D6E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1" name="Oval 132">
                <a:extLst>
                  <a:ext uri="{FF2B5EF4-FFF2-40B4-BE49-F238E27FC236}">
                    <a16:creationId xmlns:a16="http://schemas.microsoft.com/office/drawing/2014/main" id="{A9A84CAC-B99D-4111-B345-8259760E94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2" name="Oval 133">
                <a:extLst>
                  <a:ext uri="{FF2B5EF4-FFF2-40B4-BE49-F238E27FC236}">
                    <a16:creationId xmlns:a16="http://schemas.microsoft.com/office/drawing/2014/main" id="{E71A7894-3594-4A6A-930C-56E75478C2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3" name="Oval 134">
                <a:extLst>
                  <a:ext uri="{FF2B5EF4-FFF2-40B4-BE49-F238E27FC236}">
                    <a16:creationId xmlns:a16="http://schemas.microsoft.com/office/drawing/2014/main" id="{B4464D63-1194-492F-96E2-B0276B7609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17" name="Text Box 135">
              <a:extLst>
                <a:ext uri="{FF2B5EF4-FFF2-40B4-BE49-F238E27FC236}">
                  <a16:creationId xmlns:a16="http://schemas.microsoft.com/office/drawing/2014/main" id="{0CD0B571-1274-4FE8-BFFC-D0CCCC8562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8" name="AutoShape 137">
              <a:extLst>
                <a:ext uri="{FF2B5EF4-FFF2-40B4-BE49-F238E27FC236}">
                  <a16:creationId xmlns:a16="http://schemas.microsoft.com/office/drawing/2014/main" id="{2D38D956-9F64-44EF-B260-ACA7C2BF96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AutoShape 138">
              <a:extLst>
                <a:ext uri="{FF2B5EF4-FFF2-40B4-BE49-F238E27FC236}">
                  <a16:creationId xmlns:a16="http://schemas.microsoft.com/office/drawing/2014/main" id="{83864D19-B8AE-4D35-9D40-65E49694B7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AutoShape 139">
              <a:extLst>
                <a:ext uri="{FF2B5EF4-FFF2-40B4-BE49-F238E27FC236}">
                  <a16:creationId xmlns:a16="http://schemas.microsoft.com/office/drawing/2014/main" id="{619A0679-95C4-4F2E-9F29-32A36BD5BA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Text Box 140">
              <a:hlinkClick r:id="rId7" action="ppaction://hlinksldjump"/>
              <a:extLst>
                <a:ext uri="{FF2B5EF4-FFF2-40B4-BE49-F238E27FC236}">
                  <a16:creationId xmlns:a16="http://schemas.microsoft.com/office/drawing/2014/main" id="{2EFA3737-C95F-49EC-B34D-4D4F565B55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Памятка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22" name="Group 141">
              <a:extLst>
                <a:ext uri="{FF2B5EF4-FFF2-40B4-BE49-F238E27FC236}">
                  <a16:creationId xmlns:a16="http://schemas.microsoft.com/office/drawing/2014/main" id="{5B961E11-5022-4C05-B3A7-77692D4E3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124" name="Oval 142">
                <a:extLst>
                  <a:ext uri="{FF2B5EF4-FFF2-40B4-BE49-F238E27FC236}">
                    <a16:creationId xmlns:a16="http://schemas.microsoft.com/office/drawing/2014/main" id="{FC43CEEB-3713-4726-A39C-BEA54319A1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25" name="Oval 143">
                <a:extLst>
                  <a:ext uri="{FF2B5EF4-FFF2-40B4-BE49-F238E27FC236}">
                    <a16:creationId xmlns:a16="http://schemas.microsoft.com/office/drawing/2014/main" id="{9BA0090A-2E46-4D90-8139-F546BCCF25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6" name="Oval 144">
                <a:extLst>
                  <a:ext uri="{FF2B5EF4-FFF2-40B4-BE49-F238E27FC236}">
                    <a16:creationId xmlns:a16="http://schemas.microsoft.com/office/drawing/2014/main" id="{A4771ED7-0E3D-4BC8-BB1E-06FD88D46E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7" name="Oval 145">
                <a:extLst>
                  <a:ext uri="{FF2B5EF4-FFF2-40B4-BE49-F238E27FC236}">
                    <a16:creationId xmlns:a16="http://schemas.microsoft.com/office/drawing/2014/main" id="{B32F6CAF-C845-4615-978E-52AECA83EF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8" name="Oval 146">
                <a:extLst>
                  <a:ext uri="{FF2B5EF4-FFF2-40B4-BE49-F238E27FC236}">
                    <a16:creationId xmlns:a16="http://schemas.microsoft.com/office/drawing/2014/main" id="{70228034-E038-4CF9-A331-4FE0E9335C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3" name="Text Box 147">
              <a:extLst>
                <a:ext uri="{FF2B5EF4-FFF2-40B4-BE49-F238E27FC236}">
                  <a16:creationId xmlns:a16="http://schemas.microsoft.com/office/drawing/2014/main" id="{C9E9E7B4-661C-4CE2-B09C-B2121B4A4B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Прямоугольник: скругленные углы 2">
            <a:hlinkClick r:id="rId5" action="ppaction://hlinksldjump"/>
            <a:extLst>
              <a:ext uri="{FF2B5EF4-FFF2-40B4-BE49-F238E27FC236}">
                <a16:creationId xmlns:a16="http://schemas.microsoft.com/office/drawing/2014/main" id="{A91F4F13-96E6-4472-AFEC-E82C2D0A4194}"/>
              </a:ext>
            </a:extLst>
          </p:cNvPr>
          <p:cNvSpPr/>
          <p:nvPr/>
        </p:nvSpPr>
        <p:spPr>
          <a:xfrm>
            <a:off x="6143625" y="6284026"/>
            <a:ext cx="2505075" cy="4501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Давайте по порядку</a:t>
            </a:r>
          </a:p>
        </p:txBody>
      </p:sp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1A8A6C-1359-48B6-A5A5-892AD7FF206F}"/>
              </a:ext>
            </a:extLst>
          </p:cNvPr>
          <p:cNvSpPr/>
          <p:nvPr/>
        </p:nvSpPr>
        <p:spPr>
          <a:xfrm>
            <a:off x="264695" y="1305341"/>
            <a:ext cx="86146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bg1"/>
                </a:solidFill>
              </a:rPr>
              <a:t>Решайте проблемы </a:t>
            </a:r>
            <a:r>
              <a:rPr lang="ru-RU" dirty="0">
                <a:solidFill>
                  <a:schemeClr val="bg1"/>
                </a:solidFill>
              </a:rPr>
              <a:t>Если у ребенка, например, есть логопедические проблемы, постарайтесь справиться с ними еще до школы или на первом году обучения в школе, чтобы избежать               трудностей в овладении учебными  навыками.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u="sng" dirty="0">
                <a:solidFill>
                  <a:schemeClr val="bg1"/>
                </a:solidFill>
              </a:rPr>
              <a:t>Хвалите ребенка </a:t>
            </a:r>
            <a:r>
              <a:rPr lang="ru-RU" dirty="0">
                <a:solidFill>
                  <a:schemeClr val="bg1"/>
                </a:solidFill>
              </a:rPr>
              <a:t>Поддержите ребенка в желании добиться успеха. В каждом деле  найдите, за что его похвалить («Ты хорошо постарался!», «У тебя  это получилось»). Эмоциональная         поддержка повышает достижения ребенка.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u="sng" dirty="0">
                <a:solidFill>
                  <a:schemeClr val="bg1"/>
                </a:solidFill>
              </a:rPr>
              <a:t>Выделяйте время для игр </a:t>
            </a:r>
            <a:r>
              <a:rPr lang="ru-RU" dirty="0">
                <a:solidFill>
                  <a:schemeClr val="bg1"/>
                </a:solidFill>
              </a:rPr>
              <a:t>С поступлением ребенка в школу не лишайте его развлечений, игр.  Оставьте в            режиме дня личное время для игровой деятельности,  прогулок и общения.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u="sng" dirty="0">
                <a:solidFill>
                  <a:schemeClr val="bg1"/>
                </a:solidFill>
              </a:rPr>
              <a:t>Уважайте педагога </a:t>
            </a:r>
            <a:r>
              <a:rPr lang="ru-RU" dirty="0">
                <a:solidFill>
                  <a:schemeClr val="bg1"/>
                </a:solidFill>
              </a:rPr>
              <a:t>У  вашего  ребенка  появится  более  авторитетный  человек,  чем  вы, - это классный руководитель. Поэтому уважайте мнение первоклассника о своем учителе.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8C393E00-DC4B-46DA-B5EC-669AE1FBEA56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2DA5E939-999A-4475-805B-BBF111906E4D}"/>
              </a:ext>
            </a:extLst>
          </p:cNvPr>
          <p:cNvSpPr/>
          <p:nvPr/>
        </p:nvSpPr>
        <p:spPr>
          <a:xfrm>
            <a:off x="1428751" y="6076949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61273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0A6CDC-0EE8-40DD-88F0-1C894B10B097}"/>
              </a:ext>
            </a:extLst>
          </p:cNvPr>
          <p:cNvSpPr/>
          <p:nvPr/>
        </p:nvSpPr>
        <p:spPr>
          <a:xfrm>
            <a:off x="553453" y="1951672"/>
            <a:ext cx="803709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i="1" dirty="0">
                <a:solidFill>
                  <a:schemeClr val="bg1"/>
                </a:solidFill>
              </a:rPr>
              <a:t>Уважаемые родители, </a:t>
            </a:r>
          </a:p>
          <a:p>
            <a:pPr algn="ctr"/>
            <a:r>
              <a:rPr lang="ru-RU" sz="3200" i="1" dirty="0">
                <a:solidFill>
                  <a:schemeClr val="bg1"/>
                </a:solidFill>
              </a:rPr>
              <a:t>на этом я хотела бы закончить</a:t>
            </a:r>
            <a:r>
              <a:rPr lang="ru-RU" sz="2800" b="1" i="1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</a:p>
          <a:p>
            <a:pPr algn="ctr"/>
            <a:endParaRPr lang="ru-RU" sz="2800" i="1" dirty="0">
              <a:solidFill>
                <a:schemeClr val="bg1"/>
              </a:solidFill>
            </a:endParaRPr>
          </a:p>
          <a:p>
            <a:pPr algn="ctr"/>
            <a:r>
              <a:rPr lang="ru-RU" sz="2800" i="1" dirty="0">
                <a:solidFill>
                  <a:schemeClr val="bg1"/>
                </a:solidFill>
              </a:rPr>
              <a:t>Хочу пожелать вам, чтобы вы берегли  свою         семью. Пусть в ней всегда будет любовь,                взаимопонимание и уважение, и тогда ваши дети обязательно вырастут уверенными в себе и счастливыми!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00EC3527-9698-4F14-A16C-0D17EA7F74A6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104585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1067AD-B5C2-4A5C-8D8E-FAAC53B0C86D}"/>
              </a:ext>
            </a:extLst>
          </p:cNvPr>
          <p:cNvSpPr/>
          <p:nvPr/>
        </p:nvSpPr>
        <p:spPr>
          <a:xfrm>
            <a:off x="395288" y="276225"/>
            <a:ext cx="8353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 algn="just"/>
            <a:r>
              <a:rPr lang="ru-RU" sz="2400" i="1" u="sng" dirty="0">
                <a:solidFill>
                  <a:schemeClr val="bg1"/>
                </a:solidFill>
              </a:rPr>
              <a:t>Здравствуйте, уважаемые родители! </a:t>
            </a:r>
          </a:p>
          <a:p>
            <a:pPr lvl="5" algn="just"/>
            <a:r>
              <a:rPr lang="ru-RU" sz="2400" dirty="0">
                <a:solidFill>
                  <a:schemeClr val="bg1"/>
                </a:solidFill>
              </a:rPr>
              <a:t>Рада встрече  с вами. Скоро ваши дети сядут за школьные парты.  Необходимо время, </a:t>
            </a:r>
          </a:p>
          <a:p>
            <a:pPr lvl="1" algn="just"/>
            <a:r>
              <a:rPr lang="ru-RU" sz="2400" dirty="0">
                <a:solidFill>
                  <a:schemeClr val="bg1"/>
                </a:solidFill>
              </a:rPr>
              <a:t>чтобы маленький ученик стал  настоящим школьником: 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привык к новой обстановке, правилам, распорядку дня,           новому общению  и способам деятельности. Самое важное – у ребенка  должно быть желание идти в школу и учиться!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Сегодня мы поговорим с вами о том, с какими  проблемами 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может столкнуться первоклассник  и как помочь ребенку         психологически подготовиться к школе.  Некоторые из ваших детей посещают подготовительные к школе занятия. Ответьте,  пожалуйста, себе на следующие вопросы: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</a:rPr>
              <a:t>Проявляет ли мой ребёнок желание идти в школу?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</a:rPr>
              <a:t>Что говорит мой ребёнок по этому поводу?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</a:rPr>
              <a:t>Какие занятия моему ребёнку нравятся, а какие нет?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</a:rPr>
              <a:t>Нашел ли мой ребёнок новых друзей?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FD979391-B204-4DA0-9EE6-11BAD4889377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11125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B5E5E7-CA3E-4A72-9CC5-E526ACDDC376}"/>
              </a:ext>
            </a:extLst>
          </p:cNvPr>
          <p:cNvSpPr/>
          <p:nvPr/>
        </p:nvSpPr>
        <p:spPr>
          <a:xfrm>
            <a:off x="338137" y="366475"/>
            <a:ext cx="84677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У некоторых родителей возникает вопрос: «Зачем сегодня говорить о школьных трудностях первоклассника?». А говорить об этом необходимо для того чтобы избежать неблагоприятных последствий и упущений в период подготовки к школе, а также понять для себя, на что надо обратить внимание при воспитании и развитии  ребёнка. 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Обучение в школе дети обычно воспринимают положительно. Они с             радостью идут в школу. 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На первом этапе новизна школьной жизни помогает ребёнку быстро принять требования учителя, а на втором этапе у ребёнка формируется общее  положительное отношение к процессу усвоения  знаний и умений.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«Безболезненное» прохождение ребёнком этих  этапов  говорит о высокой готовности к школьному  обучению, но есть дети, которые не с такой            легкостью «входят» в новые условия школьной жизни. 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 норме ребёнок привыкает к школьной жизни,  то есть адаптируется           1–2 месяца, и успешность зависит от его индивидуальных особенностей. 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Чтобы школьные трудности ребёнка не стали  для вас, дорогие родители, неожиданными, мы подробно рассмотрим важный вопрос – процесс адаптации к обучению в школе.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CA133960-F182-48FC-837D-86AA3F18F5CC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C78ECC35-BA13-42E7-AB4D-F2E489240733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313194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5745A-94D8-485A-A2D5-4FBECD44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57362"/>
            <a:ext cx="2819400" cy="1600200"/>
          </a:xfrm>
        </p:spPr>
        <p:txBody>
          <a:bodyPr/>
          <a:lstStyle/>
          <a:p>
            <a:pPr algn="ctr"/>
            <a:r>
              <a:rPr lang="ru-RU" b="1" dirty="0"/>
              <a:t>Анкета:</a:t>
            </a:r>
            <a:br>
              <a:rPr lang="ru-RU" b="1" dirty="0"/>
            </a:br>
            <a:r>
              <a:rPr lang="ru-RU" b="1" dirty="0"/>
              <a:t>«Готов ли Ваш ребёнок к школе?»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757D6-3D14-4B39-826E-25C49F5EF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325" y="238125"/>
            <a:ext cx="5438775" cy="6238875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Может ли Ваш ребенок самостоятельно заниматься   каким-нибудь делом  в течение 30 минут?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Умеет ли он составлять рассказы по картинкам?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Быстро ли Ваш ребенок запоминает стихотворения?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Умеет ли он считать до 10 и в обратном порядке?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Имеет ли он правильную координацию движений?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Соблюдает ли Ваш ребенок режим дня?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Хочет ли он ходить в школу?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Часто ли задает вопросы про школьный образ жизни?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Способен ли Ваш ребенок выполнять задания, даже если    это ему не нравится?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Может ли он ставить цели, разрабатывать планы и достигать их?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Умеет ли делать выводы относительно результата своей      деятельности?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Умет ли ребенок вступать в диалог со взрослыми и сверстниками?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Способен ли Ваш ребенок работать в команде?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Может ли Ваш ребенок отстаивать свое мнение среди сверстников?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Умеет ли находить компромисс в случае необходимости?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Способен ли Ваш ребенок прислушаться и выполнять требования взрослого?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Умеет ли Ваш ребенок придерживаться правил?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993FA9-A22F-41A7-90B3-46CF95AC6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016" y="3609975"/>
            <a:ext cx="2732484" cy="2867025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u="sng" dirty="0">
                <a:solidFill>
                  <a:schemeClr val="bg1"/>
                </a:solidFill>
              </a:rPr>
              <a:t>Инструкция: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</a:rPr>
              <a:t>Уважаемый родитель,  ответьте «да» или       «нет» на вопросы           анкеты.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DA123555-5056-407E-9F65-C1DB99D143E2}"/>
              </a:ext>
            </a:extLst>
          </p:cNvPr>
          <p:cNvSpPr/>
          <p:nvPr/>
        </p:nvSpPr>
        <p:spPr>
          <a:xfrm>
            <a:off x="1323975" y="6029325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57141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3D78DD-1F0A-4A00-9213-9C76D3CB8CCD}"/>
              </a:ext>
            </a:extLst>
          </p:cNvPr>
          <p:cNvSpPr/>
          <p:nvPr/>
        </p:nvSpPr>
        <p:spPr>
          <a:xfrm>
            <a:off x="485775" y="612845"/>
            <a:ext cx="836294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</a:rPr>
              <a:t>Интерпретация результатов: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</a:rPr>
              <a:t>Если на все вопросы Анкеты вы ответили «ДА»</a:t>
            </a:r>
            <a:r>
              <a:rPr lang="ru-RU" sz="2000" dirty="0">
                <a:solidFill>
                  <a:schemeClr val="bg1"/>
                </a:solidFill>
              </a:rPr>
              <a:t>, то высока вероятность того, что ваш ребенок  психологически готов к обучению в школе.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</a:rPr>
              <a:t>Если присутствует несколько вариантов ответа «НЕТ»</a:t>
            </a:r>
            <a:r>
              <a:rPr lang="ru-RU" sz="2000" dirty="0">
                <a:solidFill>
                  <a:schemeClr val="bg1"/>
                </a:solidFill>
              </a:rPr>
              <a:t>, то ребенок         условно готов к школе, но этого недостаточно для успешной адаптации и усвоения школьной программы.</a:t>
            </a:r>
          </a:p>
          <a:p>
            <a:pPr algn="ctr"/>
            <a:r>
              <a:rPr lang="ru-RU" sz="2400" b="1" u="sng" dirty="0">
                <a:solidFill>
                  <a:schemeClr val="bg1"/>
                </a:solidFill>
              </a:rPr>
              <a:t>Рекомендация: 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Уделите внимание развитию познавательных процессов (памяти,                 вниманию, мышлению, речи, воображению), а также развивайте мелкую моторику рук, усидчивость. </a:t>
            </a:r>
          </a:p>
          <a:p>
            <a:pPr algn="just"/>
            <a:endParaRPr lang="ru-RU" sz="2000" i="1" dirty="0">
              <a:solidFill>
                <a:schemeClr val="bg1"/>
              </a:solidFill>
            </a:endParaRPr>
          </a:p>
          <a:p>
            <a:pPr algn="just"/>
            <a:r>
              <a:rPr lang="ru-RU" sz="2000" i="1" dirty="0">
                <a:solidFill>
                  <a:schemeClr val="bg1"/>
                </a:solidFill>
              </a:rPr>
              <a:t>Если большинство вариантов «НЕТ»</a:t>
            </a:r>
            <a:r>
              <a:rPr lang="ru-RU" sz="2000" dirty="0">
                <a:solidFill>
                  <a:schemeClr val="bg1"/>
                </a:solidFill>
              </a:rPr>
              <a:t>, то ребенок, возможно,                        психологически не готов к школе. </a:t>
            </a:r>
            <a:r>
              <a:rPr lang="ru-RU" sz="2000" b="1" dirty="0">
                <a:solidFill>
                  <a:schemeClr val="bg1"/>
                </a:solidFill>
              </a:rPr>
              <a:t>Следует провести работу над всеми        компонентами готовности ребенка: интеллектуальными,                               эмоциональными (волевыми), личностными (социально-коммуникативными). 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C6D144B2-F1A7-4211-AB22-251B37768B35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EA0FFA7D-A291-4600-959B-C47D63781459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322347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537788-C4BD-406C-BE5B-52FB71CE9647}"/>
              </a:ext>
            </a:extLst>
          </p:cNvPr>
          <p:cNvSpPr/>
          <p:nvPr/>
        </p:nvSpPr>
        <p:spPr>
          <a:xfrm>
            <a:off x="485775" y="1390293"/>
            <a:ext cx="81057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bg1"/>
                </a:solidFill>
              </a:rPr>
              <a:t>Адаптация ребенка к школе – длительный процесс</a:t>
            </a:r>
            <a:r>
              <a:rPr lang="ru-RU" sz="2400" dirty="0">
                <a:solidFill>
                  <a:schemeClr val="bg1"/>
                </a:solidFill>
              </a:rPr>
              <a:t>,  который требует напряжения всех сил детского  организма и психики. Порой самим родителям  бывает сложно принять  эти изменения. Поэтому  успешность адаптации во многом  зависит от устойчивости и готовности родителей. Родитель  привык  контролировать ребенка, но наступает период           отпустить его в «свободное плавание». В этот  момент родитель переживает страхи, стрессы,  а также          возникают непонимание, конфликты  и другие трудности.    Чтобы избежать проблем  с адаптацией ребенка, нужно в     первую очередь  знать о том, с какими трудностями может    встретиться первоклассник и быть готовым помочь  и                             поддержать ребенка.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5040613E-3277-406E-97FB-382540251934}"/>
              </a:ext>
            </a:extLst>
          </p:cNvPr>
          <p:cNvSpPr/>
          <p:nvPr/>
        </p:nvSpPr>
        <p:spPr>
          <a:xfrm>
            <a:off x="6667500" y="6086475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949325BC-A9CE-417A-871A-DA0EC89DFA20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358899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B39DC-3FB7-4B85-B1AD-1ED7633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Трудность № 1 </a:t>
            </a:r>
            <a:r>
              <a:rPr lang="ru-RU" b="1" dirty="0"/>
              <a:t>«Стресс»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0C2A8-6244-42B9-A4CD-5198B8BB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Как не допустить?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Соблюдать режим дня, полноценный ночной сон (9-10 часов), по желанию ребёнка - дневной сон, сбалансированное питание, прогулки на свежем воздухе, посильная физическая нагрузка, психологически безопасная обстановка дома. Организовать свободное личное время, когда ребёнок может отдохнуть, порисовать, поиграть, почитать книгу.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63B377-C62E-470F-92D2-8EA9F406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600" b="1" u="sng" dirty="0">
                <a:solidFill>
                  <a:schemeClr val="bg1"/>
                </a:solidFill>
              </a:rPr>
              <a:t>Что может возникнуть?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Детям бывает физически трудно высидеть за партой         3–4 урока в день. Двигательная активность сокращается в среднем в два раза. Возникает перенапряжение нервной системы и органов, а также: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Возрастает утомляемость;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Появляются головные боли и недомогания;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Ухудшается аппетит;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Возникают проблемы со сном;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Падает иммунитет.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8E603D4A-77EE-442D-B54B-A4AEB3847A60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70679648-877B-4F38-8FC4-754A32120F53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118513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B39DC-3FB7-4B85-B1AD-1ED7633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Трудность № 2 </a:t>
            </a:r>
            <a:r>
              <a:rPr lang="ru-RU" b="1" dirty="0"/>
              <a:t>«Трудности в обучении»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0C2A8-6244-42B9-A4CD-5198B8BB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Как не допустить?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Уделять внимание развитию образного мышления, мелкой моторики, пространственных представлений. Помогут занятия музыкой, рисованием, конструированием, лепкой, аппликацией. Приобщать ребёнка к интеллектуальным играм с правилами (шашки, нарды, шахматы). Пройти психофизиологическое обследование.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63B377-C62E-470F-92D2-8EA9F406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600" b="1" u="sng" dirty="0">
                <a:solidFill>
                  <a:schemeClr val="bg1"/>
                </a:solidFill>
              </a:rPr>
              <a:t>Что может возникнуть?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Ребёнок может испытывать трудности в обучении из-за недостаточной развитости психофизиологических функций, на которые приходится наибольшая нагрузка в процессе обучения: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Сложность с концентрацией внимания;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Рассеянность, суетливость, неусидчивость, моторная неловкость;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Несформированность учебной мотивации – дети не понимают роли учителя и не способны объяснить, для чего они ходят в школу.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56DDBB85-4551-45C9-93DB-A2007AFE04C5}"/>
              </a:ext>
            </a:extLst>
          </p:cNvPr>
          <p:cNvSpPr/>
          <p:nvPr/>
        </p:nvSpPr>
        <p:spPr>
          <a:xfrm>
            <a:off x="6667500" y="6076950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Далее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85BF6CFC-96FB-4F73-985C-7FD4DA45308A}"/>
              </a:ext>
            </a:extLst>
          </p:cNvPr>
          <p:cNvSpPr/>
          <p:nvPr/>
        </p:nvSpPr>
        <p:spPr>
          <a:xfrm>
            <a:off x="1428751" y="6076949"/>
            <a:ext cx="1533525" cy="447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Назад</a:t>
            </a:r>
          </a:p>
        </p:txBody>
      </p:sp>
      <p:sp>
        <p:nvSpPr>
          <p:cNvPr id="7" name="Прямоугольник: скругленные углы 6">
            <a:hlinkClick r:id="rId4" action="ppaction://hlinksldjump"/>
            <a:extLst>
              <a:ext uri="{FF2B5EF4-FFF2-40B4-BE49-F238E27FC236}">
                <a16:creationId xmlns:a16="http://schemas.microsoft.com/office/drawing/2014/main" id="{D9F64654-4A4E-4B06-9E1A-6D57E4DA7603}"/>
              </a:ext>
            </a:extLst>
          </p:cNvPr>
          <p:cNvSpPr/>
          <p:nvPr/>
        </p:nvSpPr>
        <p:spPr>
          <a:xfrm>
            <a:off x="6429375" y="124838"/>
            <a:ext cx="2228850" cy="437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93601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2306</Words>
  <Application>Microsoft Office PowerPoint</Application>
  <PresentationFormat>Экран (4:3)</PresentationFormat>
  <Paragraphs>205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Как  психологически подготовить  ребёнка  к школе</vt:lpstr>
      <vt:lpstr>Содержание</vt:lpstr>
      <vt:lpstr>Презентация PowerPoint</vt:lpstr>
      <vt:lpstr>Презентация PowerPoint</vt:lpstr>
      <vt:lpstr>Анкета: «Готов ли Ваш ребёнок к школе?»</vt:lpstr>
      <vt:lpstr>Презентация PowerPoint</vt:lpstr>
      <vt:lpstr>Презентация PowerPoint</vt:lpstr>
      <vt:lpstr>Трудность № 1 «Стресс»</vt:lpstr>
      <vt:lpstr>Трудность № 2 «Трудности в обучении»</vt:lpstr>
      <vt:lpstr>Трудность № 3 «Завышенные требования»</vt:lpstr>
      <vt:lpstr>Трудность № 4 «Новые обязанности»</vt:lpstr>
      <vt:lpstr>Трудность № 5 «Социальное окружение»</vt:lpstr>
      <vt:lpstr>Презентация PowerPoint</vt:lpstr>
      <vt:lpstr>Презентация PowerPoint</vt:lpstr>
      <vt:lpstr>Примерный режим дня первоклассника</vt:lpstr>
      <vt:lpstr>Задание № 2 «Принятие чувств»</vt:lpstr>
      <vt:lpstr>Презентация PowerPoint</vt:lpstr>
      <vt:lpstr>К размышлению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Svetlana Kapralova</cp:lastModifiedBy>
  <cp:revision>108</cp:revision>
  <dcterms:created xsi:type="dcterms:W3CDTF">2014-11-21T11:00:06Z</dcterms:created>
  <dcterms:modified xsi:type="dcterms:W3CDTF">2020-05-26T12:10:27Z</dcterms:modified>
</cp:coreProperties>
</file>