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57" r:id="rId3"/>
    <p:sldId id="263" r:id="rId4"/>
    <p:sldId id="264" r:id="rId5"/>
    <p:sldId id="265" r:id="rId6"/>
    <p:sldId id="258" r:id="rId7"/>
    <p:sldId id="266" r:id="rId8"/>
    <p:sldId id="280" r:id="rId9"/>
    <p:sldId id="268" r:id="rId10"/>
    <p:sldId id="269" r:id="rId11"/>
    <p:sldId id="270" r:id="rId12"/>
    <p:sldId id="271" r:id="rId13"/>
    <p:sldId id="267" r:id="rId14"/>
    <p:sldId id="275" r:id="rId15"/>
    <p:sldId id="276" r:id="rId16"/>
    <p:sldId id="277" r:id="rId17"/>
    <p:sldId id="278" r:id="rId18"/>
    <p:sldId id="261" r:id="rId19"/>
    <p:sldId id="272" r:id="rId20"/>
    <p:sldId id="273" r:id="rId21"/>
    <p:sldId id="274" r:id="rId22"/>
    <p:sldId id="260" r:id="rId23"/>
    <p:sldId id="25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7849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241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49822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77994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4162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05325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7089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905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4259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1211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024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4858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8018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3709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413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4289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543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F17DE7-D489-4A2D-9400-2E04F108A93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6A176E-7349-474F-9456-A1B8ECD9F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2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2358" y="2766754"/>
            <a:ext cx="7125072" cy="5594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49402D"/>
                </a:solidFill>
                <a:latin typeface="Rupster Script Free" panose="02000000000000000000" pitchFamily="2" charset="-52"/>
                <a:cs typeface="Times New Roman" pitchFamily="18" charset="0"/>
              </a:rPr>
              <a:t>Представления о схеме </a:t>
            </a:r>
            <a:r>
              <a:rPr lang="ru-RU" sz="3600" b="1" dirty="0" smtClean="0">
                <a:solidFill>
                  <a:srgbClr val="49402D"/>
                </a:solidFill>
                <a:latin typeface="Rupster Script Free" panose="02000000000000000000" pitchFamily="2" charset="-52"/>
                <a:cs typeface="Times New Roman" pitchFamily="18" charset="0"/>
              </a:rPr>
              <a:t>тела</a:t>
            </a:r>
            <a:br>
              <a:rPr lang="ru-RU" sz="3600" b="1" dirty="0" smtClean="0">
                <a:solidFill>
                  <a:srgbClr val="49402D"/>
                </a:solidFill>
                <a:latin typeface="Rupster Script Free" panose="02000000000000000000" pitchFamily="2" charset="-52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49402D"/>
                </a:solidFill>
                <a:latin typeface="Rupster Script Free" panose="02000000000000000000" pitchFamily="2" charset="-52"/>
                <a:cs typeface="Times New Roman" pitchFamily="18" charset="0"/>
              </a:rPr>
              <a:t>(консультация для родителей и специалистов)</a:t>
            </a:r>
            <a:endParaRPr lang="ru-RU" sz="1600" dirty="0">
              <a:solidFill>
                <a:srgbClr val="49402D"/>
              </a:solidFill>
              <a:latin typeface="Rupster Script Free" panose="02000000000000000000" pitchFamily="2" charset="-5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089" y="445105"/>
            <a:ext cx="10529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400" dirty="0"/>
              <a:t>центр развития ребенка — детский сад № 29 «Улыбка»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6431" y="321798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читель-логопед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Федулина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А.Р.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0542" y="6150644"/>
            <a:ext cx="2209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Мытищи,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8431" y="3326158"/>
            <a:ext cx="4196140" cy="347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88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884" y="952901"/>
            <a:ext cx="10238229" cy="4922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Инструкция для заданий 1-3: «Сейчас я буду тебе показывать движения, а ты повторяй, как я». Далее психолог демонстрирует первые 3 позы (выбор руки за ребенком):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1) тыл правой руки к подбородку;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2)  левая рука держит правый кончик правой брови;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3)  тыл правой руки к правой щеке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81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44" y="644893"/>
            <a:ext cx="10824969" cy="579248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Инструкция для заданий 4-6: «Сейчас то, что я буду делать правой рукой, то и ты делай правой рукой (психолог ставит на локоть правую руку и ждет выполнения действия ребенком, при необходимости помогая ему вопросом: «Где у тебя правая рука»), а то, что я буду делать левой рукой, то и ты — левой»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(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поднимает левую руку и проверяет усвоение инструкции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4)   левая рука держит мочку правого уха (если задание 4 выполнено с «зеркальными» ошибками, то инструкция повторяется еще раз);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5)  правая ладонь к левой щеке;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6)  тыл левой руки к левой щеке.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33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44" y="327260"/>
            <a:ext cx="10824969" cy="559997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Инструкции для заданий 7-9: «Ты молодец, стараешься. А теперь будем работать двумя руками. Будь внимательнее».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b="1" dirty="0">
                <a:solidFill>
                  <a:srgbClr val="FF0000"/>
                </a:solidFill>
              </a:rPr>
              <a:t>Если предыдущие 3 пробы выполнены неверно, пробы 7-9 не предлагаются.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7)  левая рука к правой щеке, правый тыл руки под левый локоть;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8)  тыл левой руки на правый вертикальный кулак;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9)   левая рука держит мочку правого уха, тыл правой руки на левой щеке.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38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884" y="738292"/>
            <a:ext cx="10238230" cy="130386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Стимульный материал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88" y="1784092"/>
            <a:ext cx="3636553" cy="4501854"/>
          </a:xfrm>
        </p:spPr>
      </p:pic>
    </p:spTree>
    <p:extLst>
      <p:ext uri="{BB962C8B-B14F-4D97-AF65-F5344CB8AC3E}">
        <p14:creationId xmlns:p14="http://schemas.microsoft.com/office/powerpoint/2010/main" val="3191607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884" y="460171"/>
            <a:ext cx="10238230" cy="130386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Наглядные пособия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764038"/>
            <a:ext cx="4424172" cy="4459851"/>
          </a:xfr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28" y="1764038"/>
            <a:ext cx="3181670" cy="459498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4963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571" y="257029"/>
            <a:ext cx="10238230" cy="130386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Наглядные пособия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64" y="1482899"/>
            <a:ext cx="7067245" cy="4965463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42977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572" y="372532"/>
            <a:ext cx="10238230" cy="130386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Наглядные пособия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2" b="8737"/>
          <a:stretch/>
        </p:blipFill>
        <p:spPr>
          <a:xfrm>
            <a:off x="1147572" y="1578863"/>
            <a:ext cx="3955911" cy="4206240"/>
          </a:xfrm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72734" y="6097262"/>
            <a:ext cx="2597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49402D"/>
                </a:solidFill>
                <a:latin typeface="Rupster Script Free" panose="02000000000000000000" pitchFamily="2" charset="-52"/>
              </a:rPr>
              <a:t>Покажи…? </a:t>
            </a:r>
            <a:endParaRPr lang="ru-RU" sz="3600" b="1" dirty="0">
              <a:solidFill>
                <a:srgbClr val="49402D"/>
              </a:solidFill>
              <a:latin typeface="Rupster Script Free" panose="020000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87" y="1578863"/>
            <a:ext cx="4012310" cy="420624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06488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572" y="372532"/>
            <a:ext cx="10238230" cy="130386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Наглядные пособия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2734" y="6097262"/>
            <a:ext cx="2884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49402D"/>
                </a:solidFill>
                <a:latin typeface="Rupster Script Free" panose="02000000000000000000" pitchFamily="2" charset="-52"/>
              </a:rPr>
              <a:t>Раскрась…? </a:t>
            </a:r>
            <a:endParaRPr lang="ru-RU" sz="3600" b="1" dirty="0">
              <a:solidFill>
                <a:srgbClr val="49402D"/>
              </a:solidFill>
              <a:latin typeface="Rupster Script Free" panose="02000000000000000000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80" y="1407932"/>
            <a:ext cx="3426512" cy="4542033"/>
          </a:xfr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1"/>
          <a:stretch/>
        </p:blipFill>
        <p:spPr>
          <a:xfrm>
            <a:off x="2059806" y="1407932"/>
            <a:ext cx="3349591" cy="44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47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138" y="531028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49402D"/>
                </a:solidFill>
                <a:latin typeface="Rupster Script Free" panose="02000000000000000000" pitchFamily="2" charset="-52"/>
              </a:rPr>
              <a:t>Пазлы</a:t>
            </a:r>
            <a:endParaRPr lang="ru-RU" sz="4800" b="1" dirty="0">
              <a:solidFill>
                <a:srgbClr val="49402D"/>
              </a:solidFill>
              <a:latin typeface="Rupster Script Free" panose="020000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2" y="1834895"/>
            <a:ext cx="4155838" cy="38848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13011" r="11855" b="12128"/>
          <a:stretch/>
        </p:blipFill>
        <p:spPr>
          <a:xfrm>
            <a:off x="6790944" y="1834895"/>
            <a:ext cx="4009950" cy="3956305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5914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138" y="531028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49402D"/>
                </a:solidFill>
                <a:latin typeface="Rupster Script Free" panose="02000000000000000000" pitchFamily="2" charset="-52"/>
              </a:rPr>
              <a:t>Пазлы</a:t>
            </a:r>
            <a:endParaRPr lang="ru-RU" sz="4800" b="1" dirty="0">
              <a:solidFill>
                <a:srgbClr val="49402D"/>
              </a:solidFill>
              <a:latin typeface="Rupster Script Free" panose="02000000000000000000" pitchFamily="2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734312"/>
            <a:ext cx="5019812" cy="4743723"/>
          </a:xfr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52" y="1734312"/>
            <a:ext cx="4684776" cy="468477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20101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577" y="299380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Схема тела  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76" y="1603247"/>
            <a:ext cx="11277599" cy="505358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5400" b="1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Rupster Script Free" panose="02000000000000000000" pitchFamily="2" charset="-52"/>
                <a:ea typeface="+mj-ea"/>
                <a:cs typeface="+mj-cs"/>
              </a:rPr>
              <a:t>– </a:t>
            </a:r>
            <a:r>
              <a:rPr lang="ru-RU" sz="67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конструируемое мозгом внутреннее представление, модель тела, отражающая его структурную </a:t>
            </a:r>
            <a:r>
              <a:rPr lang="ru-RU" sz="67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организацию.</a:t>
            </a:r>
          </a:p>
          <a:p>
            <a:pPr marL="0" indent="0" algn="just">
              <a:buNone/>
            </a:pPr>
            <a:r>
              <a:rPr lang="ru-RU" sz="6700" b="1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Rupster Script Free" panose="02000000000000000000" pitchFamily="2" charset="-52"/>
                <a:ea typeface="+mj-ea"/>
                <a:cs typeface="+mj-cs"/>
              </a:rPr>
              <a:t>Функции:  </a:t>
            </a:r>
          </a:p>
          <a:p>
            <a:pPr algn="just">
              <a:buClr>
                <a:schemeClr val="accent5">
                  <a:lumMod val="50000"/>
                </a:schemeClr>
              </a:buClr>
              <a:buSzPct val="80000"/>
              <a:buFont typeface="Garamond" panose="02020404030301010803" pitchFamily="18" charset="0"/>
              <a:buChar char="●"/>
            </a:pPr>
            <a:r>
              <a:rPr lang="ru-RU" sz="67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определение </a:t>
            </a:r>
            <a:r>
              <a:rPr lang="ru-RU" sz="67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границ </a:t>
            </a:r>
            <a:r>
              <a:rPr lang="ru-RU" sz="67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тела</a:t>
            </a:r>
          </a:p>
          <a:p>
            <a:pPr algn="just">
              <a:buClr>
                <a:schemeClr val="accent5">
                  <a:lumMod val="50000"/>
                </a:schemeClr>
              </a:buClr>
              <a:buSzPct val="80000"/>
              <a:buFont typeface="Garamond" panose="02020404030301010803" pitchFamily="18" charset="0"/>
              <a:buChar char="●"/>
            </a:pPr>
            <a:r>
              <a:rPr lang="ru-RU" sz="67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формирование </a:t>
            </a:r>
            <a:r>
              <a:rPr lang="ru-RU" sz="67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знаний о нём, как о едином целом, </a:t>
            </a:r>
            <a:endParaRPr lang="ru-RU" sz="6700" dirty="0" smtClean="0">
              <a:ln w="3175" cmpd="sng">
                <a:noFill/>
              </a:ln>
              <a:solidFill>
                <a:srgbClr val="AE9E7C">
                  <a:lumMod val="50000"/>
                </a:srgbClr>
              </a:solidFill>
              <a:ea typeface="+mj-ea"/>
              <a:cs typeface="+mj-cs"/>
            </a:endParaRPr>
          </a:p>
          <a:p>
            <a:pPr algn="just">
              <a:buClr>
                <a:schemeClr val="accent5">
                  <a:lumMod val="50000"/>
                </a:schemeClr>
              </a:buClr>
              <a:buSzPct val="80000"/>
              <a:buFont typeface="Garamond" panose="02020404030301010803" pitchFamily="18" charset="0"/>
              <a:buChar char="●"/>
            </a:pPr>
            <a:r>
              <a:rPr lang="ru-RU" sz="67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восприятие </a:t>
            </a:r>
            <a:r>
              <a:rPr lang="ru-RU" sz="67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расположения, длин и последовательностей звеньев, а также их диапазонов подвижности и степеней свободы. </a:t>
            </a:r>
            <a:endParaRPr lang="ru-RU" sz="6700" dirty="0" smtClean="0">
              <a:ln w="3175" cmpd="sng">
                <a:noFill/>
              </a:ln>
              <a:solidFill>
                <a:srgbClr val="AE9E7C">
                  <a:lumMod val="50000"/>
                </a:srgbClr>
              </a:solidFill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sz="67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В </a:t>
            </a:r>
            <a:r>
              <a:rPr lang="ru-RU" sz="67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основе схемы тела лежит совокупность упорядоченной информации о динамической организации тела субъекта.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405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138" y="531028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49402D"/>
                </a:solidFill>
                <a:latin typeface="Rupster Script Free" panose="02000000000000000000" pitchFamily="2" charset="-52"/>
              </a:rPr>
              <a:t>Пазлы</a:t>
            </a:r>
            <a:endParaRPr lang="ru-RU" sz="4800" b="1" dirty="0">
              <a:solidFill>
                <a:srgbClr val="49402D"/>
              </a:solidFill>
              <a:latin typeface="Rupster Script Free" panose="02000000000000000000" pitchFamily="2" charset="-52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68" y="1834895"/>
            <a:ext cx="6400800" cy="4565904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60098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138" y="531028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49402D"/>
                </a:solidFill>
                <a:latin typeface="Rupster Script Free" panose="02000000000000000000" pitchFamily="2" charset="-52"/>
              </a:rPr>
              <a:t>Пазлы</a:t>
            </a:r>
            <a:endParaRPr lang="ru-RU" sz="4800" b="1" dirty="0">
              <a:solidFill>
                <a:srgbClr val="49402D"/>
              </a:solidFill>
              <a:latin typeface="Rupster Script Free" panose="02000000000000000000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8" y="1987297"/>
            <a:ext cx="4484701" cy="4022154"/>
          </a:xfr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 b="9411"/>
          <a:stretch/>
        </p:blipFill>
        <p:spPr>
          <a:xfrm>
            <a:off x="6556247" y="2023805"/>
            <a:ext cx="4770121" cy="392833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92403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65012"/>
            <a:ext cx="9927655" cy="1303867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49402D"/>
                </a:solidFill>
                <a:latin typeface="Rupster Script Free" panose="02000000000000000000" pitchFamily="2" charset="-52"/>
              </a:rPr>
              <a:t>Критериями оценки сформированных пространственных представлений 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>
              <a:solidFill>
                <a:srgbClr val="49402D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49402D"/>
                </a:solidFill>
              </a:rPr>
              <a:t>- сформированные первоначальные представления о себе;</a:t>
            </a:r>
          </a:p>
          <a:p>
            <a:pPr marL="0" indent="0">
              <a:buNone/>
            </a:pPr>
            <a:endParaRPr lang="ru-RU" dirty="0">
              <a:solidFill>
                <a:srgbClr val="49402D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49402D"/>
                </a:solidFill>
              </a:rPr>
              <a:t>- сформированный анализ собственного тела;</a:t>
            </a:r>
          </a:p>
          <a:p>
            <a:pPr marL="0" indent="0">
              <a:buNone/>
            </a:pPr>
            <a:endParaRPr lang="ru-RU" dirty="0">
              <a:solidFill>
                <a:srgbClr val="49402D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49402D"/>
                </a:solidFill>
              </a:rPr>
              <a:t>- сформированный анализ взаимоотношения внешних объектов и тела (по вертикальной и горизонтальной оси).</a:t>
            </a:r>
          </a:p>
        </p:txBody>
      </p:sp>
    </p:spTree>
    <p:extLst>
      <p:ext uri="{BB962C8B-B14F-4D97-AF65-F5344CB8AC3E}">
        <p14:creationId xmlns:p14="http://schemas.microsoft.com/office/powerpoint/2010/main" val="2416937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776" y="1083198"/>
            <a:ext cx="9601196" cy="130386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49402D"/>
                </a:solidFill>
                <a:latin typeface="Rupster Script Free" panose="02000000000000000000" pitchFamily="2" charset="-52"/>
              </a:rPr>
              <a:t>Спасибо за внимание!</a:t>
            </a:r>
            <a:endParaRPr lang="ru-RU" sz="6000" dirty="0">
              <a:solidFill>
                <a:srgbClr val="49402D"/>
              </a:solidFill>
              <a:latin typeface="Rupster Script Free" panose="020000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70" y="2387065"/>
            <a:ext cx="6462009" cy="46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8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577" y="299380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Истоки представлений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05" y="1938527"/>
            <a:ext cx="6559295" cy="376732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54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В XVI </a:t>
            </a:r>
            <a:r>
              <a:rPr lang="ru-RU" sz="54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веке </a:t>
            </a:r>
            <a:r>
              <a:rPr lang="ru-RU" sz="5400" dirty="0" err="1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Амбруазом</a:t>
            </a:r>
            <a:r>
              <a:rPr lang="ru-RU" sz="54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 Паре </a:t>
            </a:r>
            <a:r>
              <a:rPr lang="ru-RU" sz="54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феномена фантома </a:t>
            </a:r>
            <a:r>
              <a:rPr lang="ru-RU" sz="54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ампутированной конечности, а также клинические наблюдения пациентов с определенными видами церебральной патологии, у которых возникали искажения в представлениях о собственном теле и окружающем пространстве</a:t>
            </a:r>
            <a:r>
              <a:rPr lang="ru-RU" sz="54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.</a:t>
            </a:r>
            <a:endParaRPr lang="ru-RU" sz="5400" dirty="0">
              <a:ln w="3175" cmpd="sng">
                <a:noFill/>
              </a:ln>
              <a:solidFill>
                <a:srgbClr val="AE9E7C">
                  <a:lumMod val="50000"/>
                </a:srgbClr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91" y="1603247"/>
            <a:ext cx="3207054" cy="439366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61543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577" y="299380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Истоки представлений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847087"/>
            <a:ext cx="5071872" cy="383438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54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54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1911 году </a:t>
            </a:r>
            <a:r>
              <a:rPr lang="ru-RU" sz="54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Г. </a:t>
            </a:r>
            <a:r>
              <a:rPr lang="ru-RU" sz="5400" dirty="0" err="1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Хэдом</a:t>
            </a:r>
            <a:r>
              <a:rPr lang="ru-RU" sz="54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 и Г. Холмсом </a:t>
            </a:r>
            <a:r>
              <a:rPr lang="ru-RU" sz="54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определение </a:t>
            </a:r>
            <a:r>
              <a:rPr lang="ru-RU" sz="54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схемы тела, как формирующегося в коре головного мозга в ходе синтеза различных ощущений представления о величине, положении и взаимосвязи частей тела. </a:t>
            </a:r>
            <a:endParaRPr lang="ru-RU" sz="5400" dirty="0" smtClean="0">
              <a:ln w="3175" cmpd="sng">
                <a:noFill/>
              </a:ln>
              <a:solidFill>
                <a:srgbClr val="AE9E7C">
                  <a:lumMod val="50000"/>
                </a:srgbClr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32" y="1575814"/>
            <a:ext cx="2845308" cy="40175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/>
          <a:stretch/>
        </p:blipFill>
        <p:spPr>
          <a:xfrm>
            <a:off x="8839676" y="2791968"/>
            <a:ext cx="3058192" cy="388315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02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76" y="299380"/>
            <a:ext cx="10439398" cy="1303867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Схема тела и система внутреннего представления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75" y="1804415"/>
            <a:ext cx="11277599" cy="505358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6700" dirty="0" smtClean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Необходимость </a:t>
            </a:r>
            <a:r>
              <a:rPr lang="ru-RU" sz="67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внутренних моделей для управления движениями связана со спецификой сенсомоторной системы.</a:t>
            </a:r>
          </a:p>
          <a:p>
            <a:pPr marL="0" indent="0" algn="just">
              <a:buNone/>
            </a:pPr>
            <a:r>
              <a:rPr lang="ru-RU" sz="67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1. Большинство рецепторов расположено на подвижных звеньях тела и собирают информацию о собственных локальных системах координат.</a:t>
            </a:r>
          </a:p>
          <a:p>
            <a:pPr marL="0" indent="0" algn="just">
              <a:buNone/>
            </a:pPr>
            <a:r>
              <a:rPr lang="ru-RU" sz="67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2. Для управления движениями мозгу необходимы величины, такие, как длины кинематических звеньев, положения парциальных масс и общего центра.</a:t>
            </a:r>
          </a:p>
          <a:p>
            <a:pPr marL="0" indent="0" algn="just">
              <a:buNone/>
            </a:pPr>
            <a:r>
              <a:rPr lang="ru-RU" sz="6700" dirty="0">
                <a:ln w="3175" cmpd="sng">
                  <a:noFill/>
                </a:ln>
                <a:solidFill>
                  <a:srgbClr val="AE9E7C">
                    <a:lumMod val="50000"/>
                  </a:srgbClr>
                </a:solidFill>
                <a:ea typeface="+mj-ea"/>
                <a:cs typeface="+mj-cs"/>
              </a:rPr>
              <a:t>3. Ход выполнения движения оценивается путем сравнения афферентной информации с ожидаемой «эфферентной копией».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093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884" y="738292"/>
            <a:ext cx="10238230" cy="130386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Нарушения представлений о схеме тела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7" y="2447204"/>
            <a:ext cx="1124102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а) нарушение представлений о принадлежности частей тела;</a:t>
            </a:r>
          </a:p>
          <a:p>
            <a:pPr marL="0" indent="0">
              <a:buNone/>
            </a:pPr>
            <a:r>
              <a:rPr lang="ru-RU" sz="3200" dirty="0"/>
              <a:t>б) нарушение правильных представлений в форме, размерах и положении частей тела;</a:t>
            </a:r>
          </a:p>
          <a:p>
            <a:pPr marL="0" indent="0">
              <a:buNone/>
            </a:pPr>
            <a:r>
              <a:rPr lang="ru-RU" sz="3200" dirty="0"/>
              <a:t>в) иллюзорные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2595386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884" y="738292"/>
            <a:ext cx="10238230" cy="130386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Обследование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7" y="2133600"/>
            <a:ext cx="11216641" cy="36325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Обследование схемы тела является частью исследования «Зрительно-пространственного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гнозиса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праксиса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Задания: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Показать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правую и левую руку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Показать правую и левую ногу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Показать правый и левый глаз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Показать правое и левое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ухо и т.д.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11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884" y="738292"/>
            <a:ext cx="10238230" cy="130386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Обследование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267" y="2788118"/>
            <a:ext cx="11216641" cy="3632540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Впереди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Сзади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Вверху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Внизу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Слева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Справа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Слева внизу/слева вверху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Справа внизу/справа вверху</a:t>
            </a:r>
          </a:p>
          <a:p>
            <a:pPr marL="0" indent="0">
              <a:buNone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267" y="1841212"/>
            <a:ext cx="10019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sz="3200" b="1" dirty="0">
                <a:solidFill>
                  <a:srgbClr val="49402D"/>
                </a:solidFill>
                <a:latin typeface="Rupster Script Free" panose="02000000000000000000" pitchFamily="2" charset="-52"/>
              </a:rPr>
              <a:t>Задание: </a:t>
            </a:r>
            <a:r>
              <a:rPr lang="ru-RU" sz="3200" b="1" dirty="0">
                <a:solidFill>
                  <a:srgbClr val="AE9E7C">
                    <a:lumMod val="50000"/>
                  </a:srgbClr>
                </a:solidFill>
              </a:rPr>
              <a:t>Показ предметов с точкой отсчета от себя</a:t>
            </a:r>
          </a:p>
        </p:txBody>
      </p:sp>
    </p:spTree>
    <p:extLst>
      <p:ext uri="{BB962C8B-B14F-4D97-AF65-F5344CB8AC3E}">
        <p14:creationId xmlns:p14="http://schemas.microsoft.com/office/powerpoint/2010/main" val="4143753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884" y="738292"/>
            <a:ext cx="10238230" cy="130386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Проба 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Хэда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Rupster Script Free" panose="020000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884" y="2229673"/>
            <a:ext cx="10238229" cy="33189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Цель: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исследование возможности восприятия и воспроизведения нужного положения рук в пространстве,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сформированности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«схемы тела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Процедура проведения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Rupster Script Free" panose="02000000000000000000" pitchFamily="2" charset="-52"/>
              </a:rPr>
              <a:t>пробы: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специалист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демонстрирует определенное положение рук в пространстве, а ребенок повторяет их.</a:t>
            </a:r>
          </a:p>
        </p:txBody>
      </p:sp>
    </p:spTree>
    <p:extLst>
      <p:ext uri="{BB962C8B-B14F-4D97-AF65-F5344CB8AC3E}">
        <p14:creationId xmlns:p14="http://schemas.microsoft.com/office/powerpoint/2010/main" val="2315178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676</Words>
  <Application>Microsoft Office PowerPoint</Application>
  <PresentationFormat>Широкоэкранный</PresentationFormat>
  <Paragraphs>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Garamond</vt:lpstr>
      <vt:lpstr>Rupster Script Free</vt:lpstr>
      <vt:lpstr>Times New Roman</vt:lpstr>
      <vt:lpstr>Натуральные материалы</vt:lpstr>
      <vt:lpstr>Представления о схеме тела (консультация для родителей и специалистов)</vt:lpstr>
      <vt:lpstr>Схема тела  </vt:lpstr>
      <vt:lpstr>Истоки представлений</vt:lpstr>
      <vt:lpstr>Истоки представлений</vt:lpstr>
      <vt:lpstr>Схема тела и система внутреннего представления</vt:lpstr>
      <vt:lpstr>Нарушения представлений о схеме тела</vt:lpstr>
      <vt:lpstr>Обследование</vt:lpstr>
      <vt:lpstr>Обследование</vt:lpstr>
      <vt:lpstr>Проба Хэда</vt:lpstr>
      <vt:lpstr>Презентация PowerPoint</vt:lpstr>
      <vt:lpstr>Презентация PowerPoint</vt:lpstr>
      <vt:lpstr>Презентация PowerPoint</vt:lpstr>
      <vt:lpstr>Стимульный материал</vt:lpstr>
      <vt:lpstr>Наглядные пособия</vt:lpstr>
      <vt:lpstr>Наглядные пособия</vt:lpstr>
      <vt:lpstr>Наглядные пособия</vt:lpstr>
      <vt:lpstr>Наглядные пособия</vt:lpstr>
      <vt:lpstr>Пазлы</vt:lpstr>
      <vt:lpstr>Пазлы</vt:lpstr>
      <vt:lpstr>Пазлы</vt:lpstr>
      <vt:lpstr>Пазлы</vt:lpstr>
      <vt:lpstr>Критериями оценки сформированных пространственных представлений являются: </vt:lpstr>
      <vt:lpstr>Спасибо за внимание!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Представления о схеме тела</dc:title>
  <dc:creator>Анастасия</dc:creator>
  <cp:lastModifiedBy>R2D2</cp:lastModifiedBy>
  <cp:revision>13</cp:revision>
  <dcterms:created xsi:type="dcterms:W3CDTF">2016-10-03T19:12:35Z</dcterms:created>
  <dcterms:modified xsi:type="dcterms:W3CDTF">2020-05-21T06:58:24Z</dcterms:modified>
</cp:coreProperties>
</file>