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ED74-360F-4E34-A04C-B876D5F03634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869B3D-C3AC-4B99-8DDD-3B14702CAEC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ED74-360F-4E34-A04C-B876D5F03634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9B3D-C3AC-4B99-8DDD-3B14702CA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ED74-360F-4E34-A04C-B876D5F03634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9B3D-C3AC-4B99-8DDD-3B14702CA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ED74-360F-4E34-A04C-B876D5F03634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869B3D-C3AC-4B99-8DDD-3B14702CAEC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ED74-360F-4E34-A04C-B876D5F03634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869B3D-C3AC-4B99-8DDD-3B14702CAEC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ED74-360F-4E34-A04C-B876D5F03634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869B3D-C3AC-4B99-8DDD-3B14702CAE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ED74-360F-4E34-A04C-B876D5F03634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869B3D-C3AC-4B99-8DDD-3B14702CAEC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ED74-360F-4E34-A04C-B876D5F03634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869B3D-C3AC-4B99-8DDD-3B14702CAE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ED74-360F-4E34-A04C-B876D5F03634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869B3D-C3AC-4B99-8DDD-3B14702CAE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ED74-360F-4E34-A04C-B876D5F03634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869B3D-C3AC-4B99-8DDD-3B14702CAEC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ED74-360F-4E34-A04C-B876D5F03634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869B3D-C3AC-4B99-8DDD-3B14702CAEC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970ED74-360F-4E34-A04C-B876D5F03634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A869B3D-C3AC-4B99-8DDD-3B14702CAEC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1" y="474132"/>
            <a:ext cx="11959989" cy="49360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i="1" dirty="0" smtClean="0"/>
              <a:t/>
            </a:r>
            <a:br>
              <a:rPr lang="ru-RU" sz="8000" b="1" i="1" dirty="0" smtClean="0"/>
            </a:br>
            <a:r>
              <a:rPr lang="ru-RU" sz="8000" b="1" i="1" dirty="0"/>
              <a:t/>
            </a:r>
            <a:br>
              <a:rPr lang="ru-RU" sz="8000" b="1" i="1" dirty="0"/>
            </a:br>
            <a:r>
              <a:rPr lang="ru-RU" sz="8000" b="1" i="1" dirty="0" smtClean="0"/>
              <a:t/>
            </a:r>
            <a:br>
              <a:rPr lang="ru-RU" sz="8000" b="1" i="1" dirty="0" smtClean="0"/>
            </a:br>
            <a:r>
              <a:rPr lang="ru-RU" sz="8000" b="1" i="1" dirty="0"/>
              <a:t/>
            </a:r>
            <a:br>
              <a:rPr lang="ru-RU" sz="8000" b="1" i="1" dirty="0"/>
            </a:br>
            <a:r>
              <a:rPr lang="ru-RU" sz="8000" b="1" i="1" dirty="0" smtClean="0"/>
              <a:t/>
            </a:r>
            <a:br>
              <a:rPr lang="ru-RU" sz="8000" b="1" i="1" dirty="0" smtClean="0"/>
            </a:br>
            <a:r>
              <a:rPr lang="ru-RU" sz="8000" b="1" i="1" dirty="0"/>
              <a:t/>
            </a:r>
            <a:br>
              <a:rPr lang="ru-RU" sz="8000" b="1" i="1" dirty="0"/>
            </a:br>
            <a:r>
              <a:rPr lang="ru-RU" sz="8000" b="1" i="1" dirty="0" smtClean="0"/>
              <a:t/>
            </a:r>
            <a:br>
              <a:rPr lang="ru-RU" sz="8000" b="1" i="1" dirty="0" smtClean="0"/>
            </a:br>
            <a:r>
              <a:rPr lang="ru-RU" sz="8000" b="1" i="1" dirty="0" smtClean="0"/>
              <a:t/>
            </a:r>
            <a:br>
              <a:rPr lang="ru-RU" sz="8000" b="1" i="1" dirty="0" smtClean="0"/>
            </a:br>
            <a:r>
              <a:rPr lang="ru-RU" sz="8000" b="1" i="1" dirty="0"/>
              <a:t/>
            </a:r>
            <a:br>
              <a:rPr lang="ru-RU" sz="80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5300" b="1" i="1" dirty="0" smtClean="0"/>
              <a:t>«</a:t>
            </a:r>
            <a:r>
              <a:rPr lang="ru-RU" sz="5300" b="1" i="1" dirty="0"/>
              <a:t>Бессмертный полк»</a:t>
            </a:r>
            <a:br>
              <a:rPr lang="ru-RU" sz="5300" b="1" i="1" dirty="0"/>
            </a:br>
            <a:r>
              <a:rPr lang="ru-RU" sz="4400" b="1" i="1" dirty="0" smtClean="0"/>
              <a:t>Книга </a:t>
            </a:r>
            <a:r>
              <a:rPr lang="ru-RU" sz="4400" b="1" i="1" dirty="0"/>
              <a:t>памяти, </a:t>
            </a:r>
            <a:r>
              <a:rPr lang="ru-RU" sz="4400" b="1" i="1" dirty="0" smtClean="0"/>
              <a:t>посвящённая </a:t>
            </a:r>
            <a:r>
              <a:rPr lang="ru-RU" sz="4400" b="1" i="1" dirty="0"/>
              <a:t>героически </a:t>
            </a:r>
            <a:r>
              <a:rPr lang="ru-RU" sz="4400" b="1" i="1" dirty="0" smtClean="0"/>
              <a:t>сражавшимся и погибшим </a:t>
            </a:r>
            <a:r>
              <a:rPr lang="ru-RU" sz="4400" b="1" i="1" dirty="0"/>
              <a:t>родным и </a:t>
            </a:r>
            <a:r>
              <a:rPr lang="ru-RU" sz="4400" b="1" i="1" dirty="0" smtClean="0"/>
              <a:t>близким в Великой Отечественной войне» </a:t>
            </a:r>
            <a:br>
              <a:rPr lang="ru-RU" sz="4400" b="1" i="1" dirty="0" smtClean="0"/>
            </a:b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endParaRPr lang="ru-RU" sz="31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4732" y="3244334"/>
            <a:ext cx="732726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r>
              <a:rPr lang="ru-RU" sz="2400" b="1" i="1" dirty="0" smtClean="0"/>
              <a:t>                                               </a:t>
            </a:r>
          </a:p>
          <a:p>
            <a:r>
              <a:rPr lang="ru-RU" sz="2400" b="1" i="1" dirty="0"/>
              <a:t> </a:t>
            </a:r>
            <a:r>
              <a:rPr lang="ru-RU" sz="2400" b="1" i="1" dirty="0" smtClean="0"/>
              <a:t>                                              </a:t>
            </a:r>
          </a:p>
          <a:p>
            <a:r>
              <a:rPr lang="ru-RU" sz="2400" b="1" i="1" dirty="0"/>
              <a:t> </a:t>
            </a:r>
            <a:r>
              <a:rPr lang="ru-RU" sz="2400" b="1" i="1" dirty="0" smtClean="0"/>
              <a:t>                                              МБДОУ </a:t>
            </a:r>
            <a:r>
              <a:rPr lang="ru-RU" sz="2400" b="1" i="1" dirty="0"/>
              <a:t>№29 «Улыбка</a:t>
            </a:r>
            <a:r>
              <a:rPr lang="ru-RU" sz="2400" b="1" i="1" dirty="0" smtClean="0"/>
              <a:t>»</a:t>
            </a:r>
          </a:p>
          <a:p>
            <a:endParaRPr lang="ru-RU" sz="2000" b="1" i="1" dirty="0" smtClean="0"/>
          </a:p>
        </p:txBody>
      </p:sp>
      <p:pic>
        <p:nvPicPr>
          <p:cNvPr id="1026" name="Picture 2" descr="C:\Documents and Settings\User-xp\Мои документы\Мои рисунки\Изображение\Изображение 8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2"/>
          <a:stretch/>
        </p:blipFill>
        <p:spPr bwMode="auto">
          <a:xfrm>
            <a:off x="2802467" y="2412999"/>
            <a:ext cx="6680200" cy="40301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22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4794" y="0"/>
            <a:ext cx="4807206" cy="6460067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FFC000"/>
                </a:solidFill>
              </a:rPr>
              <a:t>Глазков </a:t>
            </a:r>
            <a:r>
              <a:rPr lang="ru-RU" sz="1800" b="1" dirty="0">
                <a:solidFill>
                  <a:srgbClr val="FFC000"/>
                </a:solidFill>
              </a:rPr>
              <a:t>И</a:t>
            </a:r>
            <a:r>
              <a:rPr lang="ru-RU" sz="1800" b="1" dirty="0" smtClean="0">
                <a:solidFill>
                  <a:srgbClr val="FFC000"/>
                </a:solidFill>
              </a:rPr>
              <a:t>горь </a:t>
            </a:r>
            <a:r>
              <a:rPr lang="ru-RU" sz="1800" b="1" dirty="0">
                <a:solidFill>
                  <a:srgbClr val="FFC000"/>
                </a:solidFill>
              </a:rPr>
              <a:t>С</a:t>
            </a:r>
            <a:r>
              <a:rPr lang="ru-RU" sz="1800" b="1" dirty="0" smtClean="0">
                <a:solidFill>
                  <a:srgbClr val="FFC000"/>
                </a:solidFill>
              </a:rPr>
              <a:t>еменович </a:t>
            </a:r>
            <a:br>
              <a:rPr lang="ru-RU" sz="1800" b="1" dirty="0" smtClean="0">
                <a:solidFill>
                  <a:srgbClr val="FFC000"/>
                </a:solidFill>
              </a:rPr>
            </a:br>
            <a:r>
              <a:rPr lang="ru-RU" sz="1800" b="1" dirty="0" smtClean="0"/>
              <a:t>родился 1 апреля 1920 года </a:t>
            </a:r>
            <a:br>
              <a:rPr lang="ru-RU" sz="1800" b="1" dirty="0" smtClean="0"/>
            </a:br>
            <a:r>
              <a:rPr lang="ru-RU" sz="1800" b="1" dirty="0" smtClean="0"/>
              <a:t>в городе </a:t>
            </a:r>
            <a:r>
              <a:rPr lang="ru-RU" sz="1800" b="1" dirty="0"/>
              <a:t>Т</a:t>
            </a:r>
            <a:r>
              <a:rPr lang="ru-RU" sz="1800" b="1" dirty="0" smtClean="0"/>
              <a:t>аганроге. С 15 декабря</a:t>
            </a:r>
            <a:br>
              <a:rPr lang="ru-RU" sz="1800" b="1" dirty="0" smtClean="0"/>
            </a:br>
            <a:r>
              <a:rPr lang="ru-RU" sz="1800" b="1" dirty="0" smtClean="0"/>
              <a:t> 1940 в рядах Красной </a:t>
            </a:r>
            <a:r>
              <a:rPr lang="ru-RU" sz="1800" b="1" dirty="0"/>
              <a:t>А</a:t>
            </a:r>
            <a:r>
              <a:rPr lang="ru-RU" sz="1800" b="1" dirty="0" smtClean="0"/>
              <a:t>рмии.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Окончил Херсонскую военную </a:t>
            </a:r>
            <a:br>
              <a:rPr lang="ru-RU" sz="1800" b="1" dirty="0" smtClean="0"/>
            </a:br>
            <a:r>
              <a:rPr lang="ru-RU" sz="1800" b="1" dirty="0" smtClean="0"/>
              <a:t>авиационную школу лётчиков. </a:t>
            </a:r>
            <a:br>
              <a:rPr lang="ru-RU" sz="1800" b="1" dirty="0" smtClean="0"/>
            </a:br>
            <a:r>
              <a:rPr lang="ru-RU" sz="1800" b="1" dirty="0" smtClean="0"/>
              <a:t>Весной 1944 года был направлен </a:t>
            </a:r>
            <a:br>
              <a:rPr lang="ru-RU" sz="1800" b="1" dirty="0" smtClean="0"/>
            </a:br>
            <a:r>
              <a:rPr lang="ru-RU" sz="1800" b="1" dirty="0" smtClean="0"/>
              <a:t>в 18-й учебно-тренировочный </a:t>
            </a:r>
            <a:br>
              <a:rPr lang="ru-RU" sz="1800" b="1" dirty="0" smtClean="0"/>
            </a:br>
            <a:r>
              <a:rPr lang="ru-RU" sz="1800" b="1" dirty="0" smtClean="0"/>
              <a:t>авиационный полк. Сражался </a:t>
            </a:r>
            <a:br>
              <a:rPr lang="ru-RU" sz="1800" b="1" dirty="0" smtClean="0"/>
            </a:br>
            <a:r>
              <a:rPr lang="ru-RU" sz="1800" b="1" dirty="0" smtClean="0"/>
              <a:t>на 3-м Украинском и 1-м </a:t>
            </a:r>
            <a:br>
              <a:rPr lang="ru-RU" sz="1800" b="1" dirty="0" smtClean="0"/>
            </a:br>
            <a:r>
              <a:rPr lang="ru-RU" sz="1800" b="1" dirty="0" smtClean="0"/>
              <a:t>Украинском фронтах. Был</a:t>
            </a:r>
            <a:br>
              <a:rPr lang="ru-RU" sz="1800" b="1" dirty="0" smtClean="0"/>
            </a:br>
            <a:r>
              <a:rPr lang="ru-RU" sz="1800" b="1" dirty="0" smtClean="0"/>
              <a:t> ведомым у героя советского </a:t>
            </a:r>
            <a:br>
              <a:rPr lang="ru-RU" sz="1800" b="1" dirty="0" smtClean="0"/>
            </a:br>
            <a:r>
              <a:rPr lang="ru-RU" sz="1800" b="1" dirty="0" smtClean="0"/>
              <a:t>союза Г. А. </a:t>
            </a:r>
            <a:r>
              <a:rPr lang="ru-RU" sz="1800" b="1" dirty="0" err="1"/>
              <a:t>Б</a:t>
            </a:r>
            <a:r>
              <a:rPr lang="ru-RU" sz="1800" b="1" dirty="0" err="1" smtClean="0"/>
              <a:t>аевского</a:t>
            </a:r>
            <a:r>
              <a:rPr lang="ru-RU" sz="1800" b="1" dirty="0" smtClean="0"/>
              <a:t>. К 9 мая </a:t>
            </a:r>
            <a:br>
              <a:rPr lang="ru-RU" sz="1800" b="1" dirty="0" smtClean="0"/>
            </a:br>
            <a:r>
              <a:rPr lang="ru-RU" sz="1800" b="1" dirty="0" smtClean="0"/>
              <a:t>гвардии лейтенант </a:t>
            </a:r>
            <a:r>
              <a:rPr lang="ru-RU" sz="1800" b="1" dirty="0"/>
              <a:t>И</a:t>
            </a:r>
            <a:r>
              <a:rPr lang="ru-RU" sz="1800" b="1" dirty="0" smtClean="0"/>
              <a:t>. С. Глазков </a:t>
            </a:r>
            <a:br>
              <a:rPr lang="ru-RU" sz="1800" b="1" dirty="0" smtClean="0"/>
            </a:br>
            <a:r>
              <a:rPr lang="ru-RU" sz="1800" b="1" dirty="0"/>
              <a:t> </a:t>
            </a:r>
            <a:r>
              <a:rPr lang="ru-RU" sz="1800" b="1" dirty="0" smtClean="0"/>
              <a:t>совершил 123 боевых вылета, </a:t>
            </a:r>
            <a:br>
              <a:rPr lang="ru-RU" sz="1800" b="1" dirty="0" smtClean="0"/>
            </a:br>
            <a:r>
              <a:rPr lang="ru-RU" sz="1800" b="1" dirty="0" smtClean="0"/>
              <a:t>в 17 воздушных боях сбил лично </a:t>
            </a:r>
            <a:br>
              <a:rPr lang="ru-RU" sz="1800" b="1" dirty="0" smtClean="0"/>
            </a:br>
            <a:r>
              <a:rPr lang="ru-RU" sz="1800" b="1" dirty="0" smtClean="0"/>
              <a:t>5 самолётов противника.</a:t>
            </a:r>
            <a:br>
              <a:rPr lang="ru-RU" sz="1800" b="1" dirty="0" smtClean="0"/>
            </a:br>
            <a:r>
              <a:rPr lang="ru-RU" sz="1800" b="1" dirty="0" smtClean="0"/>
              <a:t>Награждён орденами: </a:t>
            </a:r>
            <a:br>
              <a:rPr lang="ru-RU" sz="1800" b="1" dirty="0" smtClean="0"/>
            </a:br>
            <a:r>
              <a:rPr lang="ru-RU" sz="1800" b="1" dirty="0" smtClean="0"/>
              <a:t>«Красного знамени» (24.04.1945),</a:t>
            </a:r>
            <a:br>
              <a:rPr lang="ru-RU" sz="1800" b="1" dirty="0" smtClean="0"/>
            </a:br>
            <a:r>
              <a:rPr lang="ru-RU" sz="1800" b="1" dirty="0" smtClean="0"/>
              <a:t>«Отечественной войны 2-й степени» </a:t>
            </a:r>
            <a:br>
              <a:rPr lang="ru-RU" sz="1800" b="1" dirty="0" smtClean="0"/>
            </a:br>
            <a:r>
              <a:rPr lang="ru-RU" sz="1800" b="1" dirty="0" smtClean="0"/>
              <a:t>(26.08.1944, 11.03.1985), «Красной </a:t>
            </a:r>
            <a:br>
              <a:rPr lang="ru-RU" sz="1800" b="1" dirty="0" smtClean="0"/>
            </a:br>
            <a:r>
              <a:rPr lang="ru-RU" sz="1800" b="1" dirty="0" smtClean="0"/>
              <a:t>звезды» (дважды); медалями.</a:t>
            </a:r>
            <a:br>
              <a:rPr lang="ru-RU" sz="1800" b="1" dirty="0" smtClean="0"/>
            </a:br>
            <a:r>
              <a:rPr lang="ru-RU" sz="1800" dirty="0" smtClean="0"/>
              <a:t>Приходится прадедом воспитаннику</a:t>
            </a:r>
            <a:br>
              <a:rPr lang="ru-RU" sz="1800" dirty="0" smtClean="0"/>
            </a:br>
            <a:r>
              <a:rPr lang="ru-RU" sz="1800" dirty="0" smtClean="0"/>
              <a:t>гр.№8 </a:t>
            </a:r>
            <a:r>
              <a:rPr lang="ru-RU" sz="1800" dirty="0"/>
              <a:t>К</a:t>
            </a:r>
            <a:r>
              <a:rPr lang="ru-RU" sz="1800" dirty="0" smtClean="0"/>
              <a:t>рылову Ф</a:t>
            </a:r>
            <a:r>
              <a:rPr lang="ru-RU" sz="1800" dirty="0"/>
              <a:t>ё</a:t>
            </a:r>
            <a:r>
              <a:rPr lang="ru-RU" sz="1800" dirty="0" smtClean="0"/>
              <a:t>дору.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1" y="129653"/>
            <a:ext cx="2580782" cy="346653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15" y="3596182"/>
            <a:ext cx="4020130" cy="318561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129653"/>
            <a:ext cx="4449169" cy="34665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76460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1667" y="872067"/>
            <a:ext cx="6731000" cy="532553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Данилов </a:t>
            </a:r>
            <a:r>
              <a:rPr lang="ru-RU" sz="2400" b="1" dirty="0">
                <a:solidFill>
                  <a:srgbClr val="FFC000"/>
                </a:solidFill>
              </a:rPr>
              <a:t>И</a:t>
            </a:r>
            <a:r>
              <a:rPr lang="ru-RU" sz="2400" b="1" dirty="0" smtClean="0">
                <a:solidFill>
                  <a:srgbClr val="FFC000"/>
                </a:solidFill>
              </a:rPr>
              <a:t>ван </a:t>
            </a:r>
            <a:r>
              <a:rPr lang="ru-RU" sz="2400" b="1" dirty="0">
                <a:solidFill>
                  <a:srgbClr val="FFC000"/>
                </a:solidFill>
              </a:rPr>
              <a:t>Н</a:t>
            </a:r>
            <a:r>
              <a:rPr lang="ru-RU" sz="2400" b="1" dirty="0" smtClean="0">
                <a:solidFill>
                  <a:srgbClr val="FFC000"/>
                </a:solidFill>
              </a:rPr>
              <a:t>икитич 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/>
              <a:t>1906-1965 </a:t>
            </a:r>
            <a:br>
              <a:rPr lang="ru-RU" sz="2400" b="1" dirty="0" smtClean="0"/>
            </a:br>
            <a:r>
              <a:rPr lang="ru-RU" sz="2400" b="1" dirty="0" smtClean="0"/>
              <a:t>родился в селе Никитское </a:t>
            </a:r>
            <a:br>
              <a:rPr lang="ru-RU" sz="2400" b="1" dirty="0" smtClean="0"/>
            </a:br>
            <a:r>
              <a:rPr lang="ru-RU" sz="2400" b="1" dirty="0" err="1"/>
              <a:t>В</a:t>
            </a:r>
            <a:r>
              <a:rPr lang="ru-RU" sz="2400" b="1" dirty="0" err="1" smtClean="0"/>
              <a:t>оловского</a:t>
            </a:r>
            <a:r>
              <a:rPr lang="ru-RU" sz="2400" b="1" dirty="0" smtClean="0"/>
              <a:t>  района Тульской </a:t>
            </a:r>
            <a:br>
              <a:rPr lang="ru-RU" sz="2400" b="1" dirty="0" smtClean="0"/>
            </a:br>
            <a:r>
              <a:rPr lang="ru-RU" sz="2400" b="1" dirty="0" smtClean="0"/>
              <a:t>области. Стрелок, старший </a:t>
            </a:r>
            <a:br>
              <a:rPr lang="ru-RU" sz="2400" b="1" dirty="0" smtClean="0"/>
            </a:br>
            <a:r>
              <a:rPr lang="ru-RU" sz="2400" b="1" dirty="0" smtClean="0"/>
              <a:t>сержант, помощник командира </a:t>
            </a:r>
            <a:br>
              <a:rPr lang="ru-RU" sz="2400" b="1" dirty="0" smtClean="0"/>
            </a:br>
            <a:r>
              <a:rPr lang="ru-RU" sz="2400" b="1" dirty="0" smtClean="0"/>
              <a:t>взвода. Воевал в апреле 1945, был </a:t>
            </a:r>
            <a:br>
              <a:rPr lang="ru-RU" sz="2400" b="1" dirty="0" smtClean="0"/>
            </a:br>
            <a:r>
              <a:rPr lang="ru-RU" sz="2400" b="1" dirty="0" smtClean="0"/>
              <a:t>серьезно ранен при походе дивизии </a:t>
            </a:r>
            <a:br>
              <a:rPr lang="ru-RU" sz="2400" b="1" dirty="0" smtClean="0"/>
            </a:br>
            <a:r>
              <a:rPr lang="ru-RU" sz="2400" b="1" dirty="0" smtClean="0"/>
              <a:t>на Берлин, до сентября находился </a:t>
            </a:r>
            <a:br>
              <a:rPr lang="ru-RU" sz="2400" b="1" dirty="0" smtClean="0"/>
            </a:br>
            <a:r>
              <a:rPr lang="ru-RU" sz="2400" b="1" dirty="0" smtClean="0"/>
              <a:t>в госпитале.</a:t>
            </a:r>
            <a:br>
              <a:rPr lang="ru-RU" sz="2400" b="1" dirty="0" smtClean="0"/>
            </a:br>
            <a:r>
              <a:rPr lang="ru-RU" sz="1800" dirty="0"/>
              <a:t>П</a:t>
            </a:r>
            <a:r>
              <a:rPr lang="ru-RU" sz="1800" dirty="0" smtClean="0"/>
              <a:t>риходится прапрадедом воспитаннице </a:t>
            </a:r>
            <a:br>
              <a:rPr lang="ru-RU" sz="1800" dirty="0" smtClean="0"/>
            </a:br>
            <a:r>
              <a:rPr lang="ru-RU" sz="1800" dirty="0" smtClean="0"/>
              <a:t>гр.№ 7 </a:t>
            </a:r>
            <a:r>
              <a:rPr lang="ru-RU" sz="1800" dirty="0" err="1"/>
              <a:t>З</a:t>
            </a:r>
            <a:r>
              <a:rPr lang="ru-RU" sz="1800" dirty="0" err="1" smtClean="0"/>
              <a:t>ейналовой</a:t>
            </a:r>
            <a:r>
              <a:rPr lang="ru-RU" sz="1800" dirty="0" smtClean="0"/>
              <a:t> </a:t>
            </a:r>
            <a:r>
              <a:rPr lang="ru-RU" sz="1800" dirty="0" err="1"/>
              <a:t>Д</a:t>
            </a:r>
            <a:r>
              <a:rPr lang="ru-RU" sz="1800" dirty="0" err="1" smtClean="0"/>
              <a:t>арины</a:t>
            </a:r>
            <a:r>
              <a:rPr lang="ru-RU" sz="1800" dirty="0" smtClean="0"/>
              <a:t>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3" y="286604"/>
            <a:ext cx="4641945" cy="618926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47575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2933" y="186268"/>
            <a:ext cx="5003799" cy="5604932"/>
          </a:xfrm>
        </p:spPr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Мой прадед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Шабалкин Николай Петрович</a:t>
            </a:r>
            <a:b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пошёл воевать в 17 лет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Служил на Белорусском фронте рядовым.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Он героически защищал свою Родину, прошёл всю войну.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-xp\Рабочий стол\Полк\IMG-20200218-WA01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1976" r="6346"/>
          <a:stretch/>
        </p:blipFill>
        <p:spPr bwMode="auto">
          <a:xfrm>
            <a:off x="0" y="0"/>
            <a:ext cx="509693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2832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-xp\Рабочий стол\Полк\IMG-20200218-WA01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2" t="4508" r="2649" b="4508"/>
          <a:stretch/>
        </p:blipFill>
        <p:spPr bwMode="auto">
          <a:xfrm>
            <a:off x="228600" y="93133"/>
            <a:ext cx="11760199" cy="65362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1377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-xp\Рабочий стол\Полк\IMG-20200218-WA01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5"/>
          <a:stretch/>
        </p:blipFill>
        <p:spPr bwMode="auto">
          <a:xfrm>
            <a:off x="186267" y="143933"/>
            <a:ext cx="1185333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4864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-xp\Рабочий стол\Полк\IMG-20200218-WA0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"/>
            <a:ext cx="114384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8915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-xp\Рабочий стол\Полк\IMG-20200218-WA01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b="4198"/>
          <a:stretch/>
        </p:blipFill>
        <p:spPr bwMode="auto">
          <a:xfrm>
            <a:off x="279399" y="143933"/>
            <a:ext cx="5020733" cy="657013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-xp\Рабочий стол\Полк\IMG-20200218-WA01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4" t="2963"/>
          <a:stretch/>
        </p:blipFill>
        <p:spPr bwMode="auto">
          <a:xfrm>
            <a:off x="6570133" y="203200"/>
            <a:ext cx="5300133" cy="651086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64023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-xp\Рабочий стол\Полк\IMG-20200218-WA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2" y="160867"/>
            <a:ext cx="11760201" cy="651086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81313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-xp\Рабочий стол\Полк\IMG-20200218-WA01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t="3533" b="15833"/>
          <a:stretch/>
        </p:blipFill>
        <p:spPr bwMode="auto">
          <a:xfrm>
            <a:off x="558799" y="127000"/>
            <a:ext cx="5444066" cy="657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-xp\Рабочий стол\Полк\IMG-20200218-WA01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3"/>
          <a:stretch/>
        </p:blipFill>
        <p:spPr bwMode="auto">
          <a:xfrm>
            <a:off x="6002865" y="126999"/>
            <a:ext cx="5477935" cy="657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481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4667" y="804333"/>
            <a:ext cx="12276667" cy="546946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</a:rPr>
              <a:t>В день Победы </a:t>
            </a:r>
            <a:br>
              <a:rPr lang="ru-RU" b="1" i="1" dirty="0" smtClean="0">
                <a:solidFill>
                  <a:srgbClr val="FFC000"/>
                </a:solidFill>
              </a:rPr>
            </a:br>
            <a:r>
              <a:rPr lang="ru-RU" sz="2800" b="1" i="1" dirty="0" smtClean="0">
                <a:solidFill>
                  <a:srgbClr val="FFC000"/>
                </a:solidFill>
              </a:rPr>
              <a:t>мы поздравляем наших ветеранов, участников Великой </a:t>
            </a:r>
            <a:r>
              <a:rPr lang="ru-RU" sz="2800" b="1" i="1" dirty="0">
                <a:solidFill>
                  <a:srgbClr val="FFC000"/>
                </a:solidFill>
              </a:rPr>
              <a:t>О</a:t>
            </a:r>
            <a:r>
              <a:rPr lang="ru-RU" sz="2800" b="1" i="1" dirty="0" smtClean="0">
                <a:solidFill>
                  <a:srgbClr val="FFC000"/>
                </a:solidFill>
              </a:rPr>
              <a:t>течественной </a:t>
            </a:r>
            <a:r>
              <a:rPr lang="ru-RU" sz="2800" b="1" i="1" dirty="0">
                <a:solidFill>
                  <a:srgbClr val="FFC000"/>
                </a:solidFill>
              </a:rPr>
              <a:t>В</a:t>
            </a:r>
            <a:r>
              <a:rPr lang="ru-RU" sz="2800" b="1" i="1" dirty="0" smtClean="0">
                <a:solidFill>
                  <a:srgbClr val="FFC000"/>
                </a:solidFill>
              </a:rPr>
              <a:t>ойны, настоящих защитников Родины, которые в самые суровые, самые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</a:rPr>
              <a:t>тяжелые годы, боролись за свободу своих родных, близких, друзей, соотечественников своей родной Земли. В светлый день нашего праздника Победы, нас переполняет чувство национальной гордости. Эта гордость законна, естественна и понятна. Мы гордимся деяниями славных патриотов на фронтах, на заводах и фабриках, в научных организациях, </a:t>
            </a:r>
            <a:br>
              <a:rPr lang="ru-RU" sz="2800" b="1" i="1" dirty="0" smtClean="0">
                <a:solidFill>
                  <a:srgbClr val="FFC000"/>
                </a:solidFill>
              </a:rPr>
            </a:br>
            <a:r>
              <a:rPr lang="ru-RU" sz="2800" b="1" i="1" dirty="0" smtClean="0">
                <a:solidFill>
                  <a:srgbClr val="FFC000"/>
                </a:solidFill>
              </a:rPr>
              <a:t>на полях, где растили хлеб. </a:t>
            </a:r>
            <a:br>
              <a:rPr lang="ru-RU" sz="2800" b="1" i="1" dirty="0" smtClean="0">
                <a:solidFill>
                  <a:srgbClr val="FFC000"/>
                </a:solidFill>
              </a:rPr>
            </a:br>
            <a:r>
              <a:rPr lang="ru-RU" sz="2800" b="1" i="1" dirty="0" smtClean="0">
                <a:solidFill>
                  <a:srgbClr val="FFC000"/>
                </a:solidFill>
              </a:rPr>
              <a:t>Мы гордимся людьми, которые возвеличили и прославили нашу </a:t>
            </a:r>
            <a:r>
              <a:rPr lang="ru-RU" sz="3600" b="1" i="1" dirty="0" smtClean="0">
                <a:solidFill>
                  <a:srgbClr val="FFC000"/>
                </a:solidFill>
              </a:rPr>
              <a:t>Родину.	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pic>
        <p:nvPicPr>
          <p:cNvPr id="3" name="Picture 4" descr="C:\Documents and Settings\Администратор\Мои документы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45" y="0"/>
            <a:ext cx="3575579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269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" y="1202267"/>
            <a:ext cx="11900848" cy="565573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«Береги семейные реликвии Великой Отечественной </a:t>
            </a:r>
            <a:r>
              <a:rPr lang="ru-RU" sz="3600" dirty="0"/>
              <a:t>в</a:t>
            </a:r>
            <a:r>
              <a:rPr lang="ru-RU" sz="3600" dirty="0" smtClean="0"/>
              <a:t>ойны: письма твоего деда и прадеда, медали и ордена, фотографии. Это честь и гордость твоего рода.</a:t>
            </a:r>
            <a:br>
              <a:rPr lang="ru-RU" sz="3600" dirty="0" smtClean="0"/>
            </a:br>
            <a:r>
              <a:rPr lang="ru-RU" sz="3600" dirty="0" smtClean="0"/>
              <a:t>Береги и почитай памятники старины. Истории нашего народа- это твоё духовное богатство. Передай детям, внукам и правнукам предания рода своего, рассказы о подвигах и заслугах своих предков».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800" b="1" dirty="0" smtClean="0">
                <a:solidFill>
                  <a:srgbClr val="FFC000"/>
                </a:solidFill>
              </a:rPr>
              <a:t>                                                                                                  В.А. Сухомлинский            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6766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6533"/>
            <a:ext cx="12192000" cy="56557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Мы победили в войне. И это-огромное счастье. 9 мая 1945 –День Великой всемирно-исторической Победы нашей страны и ее вооружённых сил над фашизмом. В этом 2020 году в мае месяце наша страна будет отмечать Юбилей 75-летие Победы над фашизмом. В связи с этим  наш детский сад работает над проектом под названием: </a:t>
            </a:r>
            <a:br>
              <a:rPr lang="ru-RU" sz="2800" b="1" dirty="0" smtClean="0"/>
            </a:br>
            <a:r>
              <a:rPr lang="ru-RU" sz="2800" b="1" dirty="0" smtClean="0"/>
              <a:t>«Знать- чтобы помнить! Помнить-чтобы жить!» </a:t>
            </a:r>
            <a:br>
              <a:rPr lang="ru-RU" sz="2800" b="1" dirty="0" smtClean="0"/>
            </a:br>
            <a:r>
              <a:rPr lang="ru-RU" sz="2800" b="1" dirty="0" smtClean="0"/>
              <a:t>Была проведена работа с родителями, с просьбой  принести данные о своих  родных и близких, кто воевал в ВОВ  (фото, копии наград с небольшим рассказом: </a:t>
            </a:r>
            <a:r>
              <a:rPr lang="ru-RU" sz="2800" b="1" dirty="0"/>
              <a:t>где родился, где </a:t>
            </a:r>
            <a:r>
              <a:rPr lang="ru-RU" sz="2800" b="1" dirty="0" smtClean="0"/>
              <a:t>воевал, чем награждён, где погиб и в каком году, </a:t>
            </a:r>
            <a:r>
              <a:rPr lang="ru-RU" sz="2800" b="1" dirty="0"/>
              <a:t>кем доводится </a:t>
            </a:r>
            <a:r>
              <a:rPr lang="ru-RU" sz="2800" b="1" dirty="0" smtClean="0"/>
              <a:t>ребёнку) для того, чтобы оформить книгу памяти «Бессмертный полк».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10889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7200" y="143933"/>
            <a:ext cx="5384800" cy="640079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>
                <a:solidFill>
                  <a:srgbClr val="FFC000"/>
                </a:solidFill>
              </a:rPr>
              <a:t>Лопатин Яков </a:t>
            </a:r>
            <a:r>
              <a:rPr lang="ru-RU" sz="1800" b="1" dirty="0">
                <a:solidFill>
                  <a:srgbClr val="FFC000"/>
                </a:solidFill>
              </a:rPr>
              <a:t>Н</a:t>
            </a:r>
            <a:r>
              <a:rPr lang="ru-RU" sz="1800" b="1" dirty="0" smtClean="0">
                <a:solidFill>
                  <a:srgbClr val="FFC000"/>
                </a:solidFill>
              </a:rPr>
              <a:t>икитович</a:t>
            </a:r>
            <a:br>
              <a:rPr lang="ru-RU" sz="1800" b="1" dirty="0" smtClean="0">
                <a:solidFill>
                  <a:srgbClr val="FFC000"/>
                </a:solidFill>
              </a:rPr>
            </a:br>
            <a:r>
              <a:rPr lang="ru-RU" sz="1800" b="1" dirty="0" smtClean="0"/>
              <a:t> (23.10.1906-08.01.1990)</a:t>
            </a:r>
            <a:br>
              <a:rPr lang="ru-RU" sz="1800" b="1" dirty="0" smtClean="0"/>
            </a:br>
            <a:r>
              <a:rPr lang="ru-RU" sz="1800" b="1" dirty="0" smtClean="0"/>
              <a:t>родился в Белгородской</a:t>
            </a:r>
            <a:br>
              <a:rPr lang="ru-RU" sz="1800" b="1" dirty="0" smtClean="0"/>
            </a:br>
            <a:r>
              <a:rPr lang="ru-RU" sz="1800" b="1" dirty="0" smtClean="0"/>
              <a:t>области Красногвардейский</a:t>
            </a:r>
            <a:br>
              <a:rPr lang="ru-RU" sz="1800" b="1" dirty="0" smtClean="0"/>
            </a:br>
            <a:r>
              <a:rPr lang="ru-RU" sz="1800" b="1" dirty="0" smtClean="0"/>
              <a:t>район, село Ливенка. </a:t>
            </a:r>
            <a:br>
              <a:rPr lang="ru-RU" sz="1800" b="1" dirty="0" smtClean="0"/>
            </a:br>
            <a:r>
              <a:rPr lang="ru-RU" sz="1800" b="1" dirty="0" smtClean="0"/>
              <a:t>С началом Великой Отечественной </a:t>
            </a:r>
            <a:br>
              <a:rPr lang="ru-RU" sz="1800" b="1" dirty="0" smtClean="0"/>
            </a:br>
            <a:r>
              <a:rPr lang="ru-RU" sz="1800" b="1" dirty="0"/>
              <a:t>в</a:t>
            </a:r>
            <a:r>
              <a:rPr lang="ru-RU" sz="1800" b="1" dirty="0" smtClean="0"/>
              <a:t>ойны был призван на военную </a:t>
            </a:r>
            <a:br>
              <a:rPr lang="ru-RU" sz="1800" b="1" dirty="0" smtClean="0"/>
            </a:br>
            <a:r>
              <a:rPr lang="ru-RU" sz="1800" b="1" dirty="0" smtClean="0"/>
              <a:t>службу в артиллерию.</a:t>
            </a:r>
            <a:br>
              <a:rPr lang="ru-RU" sz="1800" b="1" dirty="0" smtClean="0"/>
            </a:br>
            <a:r>
              <a:rPr lang="ru-RU" sz="1800" b="1" dirty="0" smtClean="0"/>
              <a:t>В действующей Красной армии</a:t>
            </a:r>
            <a:br>
              <a:rPr lang="ru-RU" sz="1800" b="1" dirty="0" smtClean="0"/>
            </a:br>
            <a:r>
              <a:rPr lang="ru-RU" sz="1800" b="1" dirty="0" smtClean="0"/>
              <a:t>с июля 1941 по май 1945 года.</a:t>
            </a:r>
            <a:br>
              <a:rPr lang="ru-RU" sz="1800" b="1" dirty="0" smtClean="0"/>
            </a:br>
            <a:r>
              <a:rPr lang="ru-RU" sz="1800" b="1" dirty="0" smtClean="0"/>
              <a:t>Боевой путь: </a:t>
            </a:r>
            <a:br>
              <a:rPr lang="ru-RU" sz="1800" b="1" dirty="0" smtClean="0"/>
            </a:br>
            <a:r>
              <a:rPr lang="ru-RU" sz="1800" b="1" dirty="0" smtClean="0"/>
              <a:t>участник Сталинградской битвы </a:t>
            </a:r>
            <a:br>
              <a:rPr lang="ru-RU" sz="1800" b="1" dirty="0" smtClean="0"/>
            </a:br>
            <a:r>
              <a:rPr lang="ru-RU" sz="1800" b="1" dirty="0" smtClean="0"/>
              <a:t>(октябрь 1942-март 1943)</a:t>
            </a:r>
            <a:br>
              <a:rPr lang="ru-RU" sz="1800" b="1" dirty="0" smtClean="0"/>
            </a:br>
            <a:r>
              <a:rPr lang="ru-RU" sz="1800" b="1" dirty="0"/>
              <a:t> </a:t>
            </a:r>
            <a:r>
              <a:rPr lang="ru-RU" sz="1800" b="1" dirty="0" smtClean="0"/>
              <a:t>и битвы на Курской дуге (июль 1943) </a:t>
            </a:r>
            <a:br>
              <a:rPr lang="ru-RU" sz="1800" b="1" dirty="0" smtClean="0"/>
            </a:br>
            <a:r>
              <a:rPr lang="ru-RU" sz="1800" b="1" dirty="0" smtClean="0"/>
              <a:t>освобождение города Вены </a:t>
            </a:r>
            <a:br>
              <a:rPr lang="ru-RU" sz="1800" b="1" dirty="0" smtClean="0"/>
            </a:br>
            <a:r>
              <a:rPr lang="ru-RU" sz="1800" b="1" dirty="0" smtClean="0"/>
              <a:t>столицы Австрии  (апрель 1945).</a:t>
            </a:r>
            <a:br>
              <a:rPr lang="ru-RU" sz="1800" b="1" dirty="0" smtClean="0"/>
            </a:br>
            <a:r>
              <a:rPr lang="ru-RU" sz="1800" b="1" dirty="0" smtClean="0"/>
              <a:t>Награждён: </a:t>
            </a:r>
            <a:br>
              <a:rPr lang="ru-RU" sz="1800" b="1" dirty="0" smtClean="0"/>
            </a:br>
            <a:r>
              <a:rPr lang="ru-RU" sz="1800" b="1" dirty="0" smtClean="0"/>
              <a:t>-орден «Красной звезды»;</a:t>
            </a:r>
            <a:br>
              <a:rPr lang="ru-RU" sz="1800" b="1" dirty="0" smtClean="0"/>
            </a:br>
            <a:r>
              <a:rPr lang="ru-RU" sz="1800" b="1" dirty="0" smtClean="0"/>
              <a:t>-медаль «За оборону </a:t>
            </a:r>
            <a:r>
              <a:rPr lang="ru-RU" sz="1800" b="1" dirty="0"/>
              <a:t>С</a:t>
            </a:r>
            <a:r>
              <a:rPr lang="ru-RU" sz="1800" b="1" dirty="0" smtClean="0"/>
              <a:t>талинграда»</a:t>
            </a:r>
            <a:br>
              <a:rPr lang="ru-RU" sz="1800" b="1" dirty="0" smtClean="0"/>
            </a:br>
            <a:r>
              <a:rPr lang="ru-RU" sz="1800" b="1" dirty="0" smtClean="0"/>
              <a:t>-медаль «За победу над </a:t>
            </a:r>
            <a:r>
              <a:rPr lang="ru-RU" sz="1800" b="1" dirty="0"/>
              <a:t>Г</a:t>
            </a:r>
            <a:r>
              <a:rPr lang="ru-RU" sz="1800" b="1" dirty="0" smtClean="0"/>
              <a:t>ерманией»</a:t>
            </a:r>
            <a:br>
              <a:rPr lang="ru-RU" sz="1800" b="1" dirty="0" smtClean="0"/>
            </a:br>
            <a:r>
              <a:rPr lang="ru-RU" sz="1800" b="1" dirty="0" smtClean="0"/>
              <a:t>-медаль «За взятие Вены».</a:t>
            </a:r>
            <a:br>
              <a:rPr lang="ru-RU" sz="1800" b="1" dirty="0" smtClean="0"/>
            </a:br>
            <a:r>
              <a:rPr lang="ru-RU" sz="1800" dirty="0"/>
              <a:t>П</a:t>
            </a:r>
            <a:r>
              <a:rPr lang="ru-RU" sz="1800" dirty="0" smtClean="0"/>
              <a:t>риходится прадедушкой </a:t>
            </a:r>
            <a:br>
              <a:rPr lang="ru-RU" sz="1800" dirty="0" smtClean="0"/>
            </a:br>
            <a:r>
              <a:rPr lang="ru-RU" sz="1800" dirty="0" smtClean="0"/>
              <a:t>воспитанницы гр.№ 7 </a:t>
            </a:r>
            <a:r>
              <a:rPr lang="ru-RU" sz="1800" dirty="0"/>
              <a:t>Л</a:t>
            </a:r>
            <a:r>
              <a:rPr lang="ru-RU" sz="1800" dirty="0" smtClean="0"/>
              <a:t>апшиной Сони.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  </a:t>
            </a: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3" y="-1"/>
            <a:ext cx="511791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98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6502" y="-347133"/>
            <a:ext cx="7195497" cy="690033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Лапшин </a:t>
            </a:r>
            <a:r>
              <a:rPr lang="ru-RU" sz="1600" b="1" dirty="0">
                <a:solidFill>
                  <a:srgbClr val="FFC000"/>
                </a:solidFill>
              </a:rPr>
              <a:t>Б</a:t>
            </a:r>
            <a:r>
              <a:rPr lang="ru-RU" sz="1600" b="1" dirty="0" smtClean="0">
                <a:solidFill>
                  <a:srgbClr val="FFC000"/>
                </a:solidFill>
              </a:rPr>
              <a:t>орис </a:t>
            </a:r>
            <a:r>
              <a:rPr lang="ru-RU" sz="1600" b="1" dirty="0">
                <a:solidFill>
                  <a:srgbClr val="FFC000"/>
                </a:solidFill>
              </a:rPr>
              <a:t>Т</a:t>
            </a:r>
            <a:r>
              <a:rPr lang="ru-RU" sz="1600" b="1" dirty="0" smtClean="0">
                <a:solidFill>
                  <a:srgbClr val="FFC000"/>
                </a:solidFill>
              </a:rPr>
              <a:t>ихонович </a:t>
            </a:r>
            <a:r>
              <a:rPr lang="ru-RU" sz="1600" b="1" dirty="0" smtClean="0"/>
              <a:t>(1921-2008) </a:t>
            </a:r>
            <a:br>
              <a:rPr lang="ru-RU" sz="1600" b="1" dirty="0" smtClean="0"/>
            </a:br>
            <a:r>
              <a:rPr lang="ru-RU" sz="1600" b="1" dirty="0" smtClean="0"/>
              <a:t>участник и ветеран Великой </a:t>
            </a:r>
            <a:br>
              <a:rPr lang="ru-RU" sz="1600" b="1" dirty="0" smtClean="0"/>
            </a:br>
            <a:r>
              <a:rPr lang="ru-RU" sz="1600" b="1" dirty="0" smtClean="0"/>
              <a:t>Отечественной войны 1941-1945, </a:t>
            </a:r>
            <a:br>
              <a:rPr lang="ru-RU" sz="1600" b="1" dirty="0" smtClean="0"/>
            </a:br>
            <a:r>
              <a:rPr lang="ru-RU" sz="1600" b="1" dirty="0" smtClean="0"/>
              <a:t>офицер общевойсковой разведки.</a:t>
            </a:r>
            <a:br>
              <a:rPr lang="ru-RU" sz="1600" b="1" dirty="0" smtClean="0"/>
            </a:br>
            <a:r>
              <a:rPr lang="ru-RU" sz="1600" b="1" dirty="0" smtClean="0"/>
              <a:t>Родился и призывался на военную</a:t>
            </a:r>
            <a:br>
              <a:rPr lang="ru-RU" sz="1600" b="1" dirty="0" smtClean="0"/>
            </a:br>
            <a:r>
              <a:rPr lang="ru-RU" sz="1600" b="1" dirty="0" smtClean="0"/>
              <a:t> службу в г. Саратове.</a:t>
            </a:r>
            <a:br>
              <a:rPr lang="ru-RU" sz="1600" b="1" dirty="0" smtClean="0"/>
            </a:br>
            <a:r>
              <a:rPr lang="ru-RU" sz="1600" b="1" dirty="0" smtClean="0"/>
              <a:t>Дважды был ранен. Прошёл боевой путь</a:t>
            </a:r>
            <a:br>
              <a:rPr lang="ru-RU" sz="1600" b="1" dirty="0" smtClean="0"/>
            </a:br>
            <a:r>
              <a:rPr lang="ru-RU" sz="1600" b="1" dirty="0" smtClean="0"/>
              <a:t>фронтового разведчика на должностях </a:t>
            </a:r>
            <a:br>
              <a:rPr lang="ru-RU" sz="1600" b="1" dirty="0" smtClean="0"/>
            </a:br>
            <a:r>
              <a:rPr lang="ru-RU" sz="1600" b="1" dirty="0" smtClean="0"/>
              <a:t>от командира взвода до помощника </a:t>
            </a:r>
            <a:br>
              <a:rPr lang="ru-RU" sz="1600" b="1" dirty="0" smtClean="0"/>
            </a:br>
            <a:r>
              <a:rPr lang="ru-RU" sz="1600" b="1" dirty="0" smtClean="0"/>
              <a:t>начальника разведки дивизии. </a:t>
            </a:r>
            <a:br>
              <a:rPr lang="ru-RU" sz="1600" b="1" dirty="0" smtClean="0"/>
            </a:br>
            <a:r>
              <a:rPr lang="ru-RU" sz="1600" b="1" dirty="0" smtClean="0"/>
              <a:t> Закончил войну под </a:t>
            </a:r>
            <a:r>
              <a:rPr lang="ru-RU" sz="1600" b="1" dirty="0" err="1"/>
              <a:t>К</a:t>
            </a:r>
            <a:r>
              <a:rPr lang="ru-RU" sz="1600" b="1" dirty="0" err="1" smtClean="0"/>
              <a:t>инегсбергом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в апреле 1945г.  </a:t>
            </a:r>
            <a:br>
              <a:rPr lang="ru-RU" sz="1600" b="1" dirty="0" smtClean="0"/>
            </a:br>
            <a:r>
              <a:rPr lang="ru-RU" sz="1600" b="1" dirty="0" smtClean="0"/>
              <a:t>За участие в боевых действиях </a:t>
            </a:r>
            <a:br>
              <a:rPr lang="ru-RU" sz="1600" b="1" dirty="0" smtClean="0"/>
            </a:br>
            <a:r>
              <a:rPr lang="ru-RU" sz="1600" b="1" dirty="0" smtClean="0"/>
              <a:t>награжден правительственными</a:t>
            </a:r>
            <a:br>
              <a:rPr lang="ru-RU" sz="1600" b="1" dirty="0" smtClean="0"/>
            </a:br>
            <a:r>
              <a:rPr lang="ru-RU" sz="1600" b="1" dirty="0" smtClean="0"/>
              <a:t>наградами:</a:t>
            </a:r>
            <a:br>
              <a:rPr lang="ru-RU" sz="1600" b="1" dirty="0" smtClean="0"/>
            </a:br>
            <a:r>
              <a:rPr lang="ru-RU" sz="1600" b="1" dirty="0" smtClean="0"/>
              <a:t>-медаль «За боевые заслуги»</a:t>
            </a:r>
            <a:br>
              <a:rPr lang="ru-RU" sz="1600" b="1" dirty="0" smtClean="0"/>
            </a:br>
            <a:r>
              <a:rPr lang="ru-RU" sz="1600" b="1" dirty="0" smtClean="0"/>
              <a:t>-орден «Красной звезды»</a:t>
            </a:r>
            <a:br>
              <a:rPr lang="ru-RU" sz="1600" b="1" dirty="0" smtClean="0"/>
            </a:br>
            <a:r>
              <a:rPr lang="ru-RU" sz="1600" b="1" dirty="0" smtClean="0"/>
              <a:t>-орден «Отечественной войны </a:t>
            </a:r>
            <a:br>
              <a:rPr lang="ru-RU" sz="1600" b="1" dirty="0" smtClean="0"/>
            </a:br>
            <a:r>
              <a:rPr lang="ru-RU" sz="1600" b="1" dirty="0" smtClean="0"/>
              <a:t>второй степени»</a:t>
            </a:r>
            <a:br>
              <a:rPr lang="ru-RU" sz="1600" b="1" dirty="0" smtClean="0"/>
            </a:br>
            <a:r>
              <a:rPr lang="ru-RU" sz="1600" b="1" dirty="0" smtClean="0"/>
              <a:t>- орден «Красной звезды»</a:t>
            </a:r>
            <a:br>
              <a:rPr lang="ru-RU" sz="1600" b="1" dirty="0" smtClean="0"/>
            </a:br>
            <a:r>
              <a:rPr lang="ru-RU" sz="1600" b="1" dirty="0" smtClean="0"/>
              <a:t>- орден «Красного знамени»</a:t>
            </a:r>
            <a:br>
              <a:rPr lang="ru-RU" sz="1600" b="1" dirty="0" smtClean="0"/>
            </a:br>
            <a:r>
              <a:rPr lang="ru-RU" sz="1600" b="1" dirty="0" smtClean="0"/>
              <a:t>-медаль «За победу над </a:t>
            </a:r>
            <a:r>
              <a:rPr lang="ru-RU" sz="1600" b="1" dirty="0"/>
              <a:t>Г</a:t>
            </a:r>
            <a:r>
              <a:rPr lang="ru-RU" sz="1600" b="1" dirty="0" smtClean="0"/>
              <a:t>ерманией»</a:t>
            </a:r>
            <a:br>
              <a:rPr lang="ru-RU" sz="1600" b="1" dirty="0" smtClean="0"/>
            </a:br>
            <a:r>
              <a:rPr lang="ru-RU" sz="1600" b="1" dirty="0" smtClean="0"/>
              <a:t>- медаль «За взятие </a:t>
            </a:r>
            <a:r>
              <a:rPr lang="ru-RU" sz="1600" b="1" dirty="0"/>
              <a:t>К</a:t>
            </a:r>
            <a:r>
              <a:rPr lang="ru-RU" sz="1600" b="1" dirty="0" smtClean="0"/>
              <a:t>енигсберга».</a:t>
            </a:r>
            <a:br>
              <a:rPr lang="ru-RU" sz="1600" b="1" dirty="0" smtClean="0"/>
            </a:br>
            <a:r>
              <a:rPr lang="ru-RU" sz="1600" dirty="0"/>
              <a:t>П</a:t>
            </a:r>
            <a:r>
              <a:rPr lang="ru-RU" sz="1600" dirty="0" smtClean="0"/>
              <a:t>риходится прадедушкой воспитанницы гр.№7 </a:t>
            </a:r>
            <a:r>
              <a:rPr lang="ru-RU" sz="1600" dirty="0"/>
              <a:t>Л</a:t>
            </a:r>
            <a:r>
              <a:rPr lang="ru-RU" sz="1600" dirty="0" smtClean="0"/>
              <a:t>апшиной Сони.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6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76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028" y="0"/>
            <a:ext cx="3566971" cy="6443133"/>
          </a:xfrm>
        </p:spPr>
        <p:txBody>
          <a:bodyPr>
            <a:noAutofit/>
          </a:bodyPr>
          <a:lstStyle/>
          <a:p>
            <a:r>
              <a:rPr lang="ru-RU" sz="1600" b="1" dirty="0" err="1" smtClean="0">
                <a:solidFill>
                  <a:srgbClr val="FFC000"/>
                </a:solidFill>
              </a:rPr>
              <a:t>Папов</a:t>
            </a:r>
            <a:r>
              <a:rPr lang="ru-RU" sz="1600" b="1" dirty="0" smtClean="0">
                <a:solidFill>
                  <a:srgbClr val="FFC000"/>
                </a:solidFill>
              </a:rPr>
              <a:t> </a:t>
            </a:r>
            <a:r>
              <a:rPr lang="ru-RU" sz="1600" b="1" dirty="0">
                <a:solidFill>
                  <a:srgbClr val="FFC000"/>
                </a:solidFill>
              </a:rPr>
              <a:t>В</a:t>
            </a:r>
            <a:r>
              <a:rPr lang="ru-RU" sz="1600" b="1" dirty="0" smtClean="0">
                <a:solidFill>
                  <a:srgbClr val="FFC000"/>
                </a:solidFill>
              </a:rPr>
              <a:t>асилий </a:t>
            </a:r>
            <a:r>
              <a:rPr lang="ru-RU" sz="1600" b="1" dirty="0">
                <a:solidFill>
                  <a:srgbClr val="FFC000"/>
                </a:solidFill>
              </a:rPr>
              <a:t>М</a:t>
            </a:r>
            <a:r>
              <a:rPr lang="ru-RU" sz="1600" b="1" dirty="0" smtClean="0">
                <a:solidFill>
                  <a:srgbClr val="FFC000"/>
                </a:solidFill>
              </a:rPr>
              <a:t>ихайлович </a:t>
            </a:r>
            <a:br>
              <a:rPr lang="ru-RU" sz="1600" b="1" dirty="0" smtClean="0">
                <a:solidFill>
                  <a:srgbClr val="FFC000"/>
                </a:solidFill>
              </a:rPr>
            </a:br>
            <a:r>
              <a:rPr lang="ru-RU" sz="1600" b="1" dirty="0" smtClean="0"/>
              <a:t>25.04.1911-10.11.1995 </a:t>
            </a:r>
            <a:br>
              <a:rPr lang="ru-RU" sz="1600" b="1" dirty="0" smtClean="0"/>
            </a:br>
            <a:r>
              <a:rPr lang="ru-RU" sz="1600" b="1" dirty="0" smtClean="0"/>
              <a:t>Родился в деревне </a:t>
            </a:r>
            <a:r>
              <a:rPr lang="ru-RU" sz="1600" b="1" dirty="0" err="1"/>
              <a:t>А</a:t>
            </a:r>
            <a:r>
              <a:rPr lang="ru-RU" sz="1600" b="1" dirty="0" err="1" smtClean="0"/>
              <a:t>саково</a:t>
            </a: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>Звенигородского района </a:t>
            </a:r>
            <a:br>
              <a:rPr lang="ru-RU" sz="1600" b="1" dirty="0" smtClean="0"/>
            </a:br>
            <a:r>
              <a:rPr lang="ru-RU" sz="1600" b="1" dirty="0" smtClean="0"/>
              <a:t>Московской области. </a:t>
            </a:r>
            <a:br>
              <a:rPr lang="ru-RU" sz="1600" b="1" dirty="0" smtClean="0"/>
            </a:br>
            <a:r>
              <a:rPr lang="ru-RU" sz="1600" b="1" dirty="0" smtClean="0"/>
              <a:t>25.11.1941  года был призван по мобилизации </a:t>
            </a:r>
            <a:br>
              <a:rPr lang="ru-RU" sz="1600" b="1" dirty="0" smtClean="0"/>
            </a:br>
            <a:r>
              <a:rPr lang="ru-RU" sz="1600" b="1" dirty="0" smtClean="0"/>
              <a:t>в Звенигородский РВ</a:t>
            </a:r>
            <a:r>
              <a:rPr lang="ru-RU" sz="1600" b="1" dirty="0"/>
              <a:t>К</a:t>
            </a:r>
            <a:r>
              <a:rPr lang="ru-RU" sz="1600" b="1" dirty="0" smtClean="0"/>
              <a:t>.</a:t>
            </a:r>
            <a:br>
              <a:rPr lang="ru-RU" sz="1600" b="1" dirty="0" smtClean="0"/>
            </a:br>
            <a:r>
              <a:rPr lang="ru-RU" sz="1600" b="1" dirty="0" smtClean="0"/>
              <a:t>Участие в Великой </a:t>
            </a:r>
            <a:r>
              <a:rPr lang="ru-RU" sz="1600" b="1" dirty="0"/>
              <a:t>О</a:t>
            </a:r>
            <a:r>
              <a:rPr lang="ru-RU" sz="1600" b="1" dirty="0" smtClean="0"/>
              <a:t>течественной</a:t>
            </a:r>
            <a:br>
              <a:rPr lang="ru-RU" sz="1600" b="1" dirty="0" smtClean="0"/>
            </a:br>
            <a:r>
              <a:rPr lang="ru-RU" sz="1600" b="1" dirty="0"/>
              <a:t>в</a:t>
            </a:r>
            <a:r>
              <a:rPr lang="ru-RU" sz="1600" b="1" dirty="0" smtClean="0"/>
              <a:t>ойне начал с должности </a:t>
            </a:r>
            <a:br>
              <a:rPr lang="ru-RU" sz="1600" b="1" dirty="0" smtClean="0"/>
            </a:br>
            <a:r>
              <a:rPr lang="ru-RU" sz="1600" b="1" dirty="0" smtClean="0"/>
              <a:t>стрелка, с декабря 1941 года, </a:t>
            </a:r>
            <a:br>
              <a:rPr lang="ru-RU" sz="1600" b="1" dirty="0" smtClean="0"/>
            </a:br>
            <a:r>
              <a:rPr lang="ru-RU" sz="1600" b="1" dirty="0" smtClean="0"/>
              <a:t>в составе 3 стрелкового полка. </a:t>
            </a:r>
            <a:br>
              <a:rPr lang="ru-RU" sz="1600" b="1" dirty="0" smtClean="0"/>
            </a:br>
            <a:r>
              <a:rPr lang="ru-RU" sz="1600" b="1" dirty="0" smtClean="0"/>
              <a:t>За годы войны получил три ранения.</a:t>
            </a:r>
            <a:br>
              <a:rPr lang="ru-RU" sz="1600" b="1" dirty="0" smtClean="0"/>
            </a:br>
            <a:r>
              <a:rPr lang="ru-RU" sz="1600" b="1" dirty="0" smtClean="0"/>
              <a:t>Награждён :</a:t>
            </a:r>
            <a:br>
              <a:rPr lang="ru-RU" sz="1600" b="1" dirty="0" smtClean="0"/>
            </a:br>
            <a:r>
              <a:rPr lang="ru-RU" sz="1600" b="1" dirty="0" smtClean="0"/>
              <a:t>- </a:t>
            </a:r>
            <a:r>
              <a:rPr lang="ru-RU" sz="1600" b="1" dirty="0"/>
              <a:t>о</a:t>
            </a:r>
            <a:r>
              <a:rPr lang="ru-RU" sz="1600" b="1" dirty="0" smtClean="0"/>
              <a:t>рденом «Славы 2-х степеней»</a:t>
            </a:r>
            <a:br>
              <a:rPr lang="ru-RU" sz="1600" b="1" dirty="0" smtClean="0"/>
            </a:br>
            <a:r>
              <a:rPr lang="ru-RU" sz="1600" b="1" dirty="0" smtClean="0"/>
              <a:t>демобилизован в июле 1946 г.</a:t>
            </a:r>
            <a:br>
              <a:rPr lang="ru-RU" sz="1600" b="1" dirty="0" smtClean="0"/>
            </a:br>
            <a:r>
              <a:rPr lang="ru-RU" sz="1600" b="1" dirty="0" smtClean="0"/>
              <a:t>В послевоенное время был </a:t>
            </a:r>
            <a:br>
              <a:rPr lang="ru-RU" sz="1600" b="1" dirty="0" smtClean="0"/>
            </a:br>
            <a:r>
              <a:rPr lang="ru-RU" sz="1600" b="1" dirty="0" smtClean="0"/>
              <a:t>председателем колхоза.</a:t>
            </a:r>
            <a:br>
              <a:rPr lang="ru-RU" sz="1600" b="1" dirty="0" smtClean="0"/>
            </a:br>
            <a:r>
              <a:rPr lang="ru-RU" sz="1600" dirty="0" smtClean="0"/>
              <a:t>Приходится прадедушкой</a:t>
            </a:r>
            <a:br>
              <a:rPr lang="ru-RU" sz="1600" dirty="0" smtClean="0"/>
            </a:br>
            <a:r>
              <a:rPr lang="ru-RU" sz="1600" dirty="0" smtClean="0"/>
              <a:t>воспитанницы гр. №8 </a:t>
            </a:r>
            <a:br>
              <a:rPr lang="ru-RU" sz="1600" dirty="0" smtClean="0"/>
            </a:br>
            <a:r>
              <a:rPr lang="ru-RU" sz="1600" dirty="0"/>
              <a:t>Л</a:t>
            </a:r>
            <a:r>
              <a:rPr lang="ru-RU" sz="1600" dirty="0" smtClean="0"/>
              <a:t>еоновой Свете.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76" y="0"/>
            <a:ext cx="2993409" cy="2245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6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76" y="4353636"/>
            <a:ext cx="3339152" cy="25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61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8200" y="499533"/>
            <a:ext cx="5003799" cy="4672405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Мой прадедушка </a:t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FFC000"/>
                </a:solidFill>
              </a:rPr>
              <a:t>Суслов </a:t>
            </a:r>
            <a:r>
              <a:rPr lang="ru-RU" sz="1800" b="1" dirty="0">
                <a:solidFill>
                  <a:srgbClr val="FFC000"/>
                </a:solidFill>
              </a:rPr>
              <a:t>А</a:t>
            </a:r>
            <a:r>
              <a:rPr lang="ru-RU" sz="1800" b="1" dirty="0" smtClean="0">
                <a:solidFill>
                  <a:srgbClr val="FFC000"/>
                </a:solidFill>
              </a:rPr>
              <a:t>натолий </a:t>
            </a:r>
            <a:r>
              <a:rPr lang="ru-RU" sz="1800" b="1" dirty="0">
                <a:solidFill>
                  <a:srgbClr val="FFC000"/>
                </a:solidFill>
              </a:rPr>
              <a:t>М</a:t>
            </a:r>
            <a:r>
              <a:rPr lang="ru-RU" sz="1800" b="1" dirty="0" smtClean="0">
                <a:solidFill>
                  <a:srgbClr val="FFC000"/>
                </a:solidFill>
              </a:rPr>
              <a:t>ихайлович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был на войне не так много, </a:t>
            </a:r>
            <a:br>
              <a:rPr lang="ru-RU" sz="1800" b="1" dirty="0" smtClean="0"/>
            </a:br>
            <a:r>
              <a:rPr lang="ru-RU" sz="1800" b="1" dirty="0" smtClean="0"/>
              <a:t>потому что пошёл воевать  совсем молодым в 1944 г.</a:t>
            </a:r>
            <a:br>
              <a:rPr lang="ru-RU" sz="1800" b="1" dirty="0" smtClean="0"/>
            </a:br>
            <a:r>
              <a:rPr lang="ru-RU" sz="1800" b="1" dirty="0" smtClean="0"/>
              <a:t>Он был артиллеристом.</a:t>
            </a:r>
            <a:br>
              <a:rPr lang="ru-RU" sz="1800" b="1" dirty="0" smtClean="0"/>
            </a:br>
            <a:r>
              <a:rPr lang="ru-RU" sz="1800" b="1" dirty="0" smtClean="0"/>
              <a:t>Главным оружием войны  был миномет, которого боялись фашисты. </a:t>
            </a:r>
            <a:br>
              <a:rPr lang="ru-RU" sz="1800" b="1" dirty="0" smtClean="0"/>
            </a:br>
            <a:r>
              <a:rPr lang="ru-RU" sz="1800" b="1" dirty="0" smtClean="0"/>
              <a:t>Назывался  этот миномёт «Катюша».</a:t>
            </a:r>
            <a:br>
              <a:rPr lang="ru-RU" sz="1800" b="1" dirty="0" smtClean="0"/>
            </a:br>
            <a:r>
              <a:rPr lang="ru-RU" sz="1800" b="1" dirty="0" smtClean="0"/>
              <a:t>У него есть награды </a:t>
            </a:r>
            <a:r>
              <a:rPr lang="ru-RU" sz="1800" b="1" dirty="0"/>
              <a:t>и благодарности.</a:t>
            </a:r>
            <a:br>
              <a:rPr lang="ru-RU" sz="1800" b="1" dirty="0"/>
            </a:br>
            <a:r>
              <a:rPr lang="ru-RU" sz="1800" b="1" dirty="0" smtClean="0"/>
              <a:t>-медаль «За отвагу»</a:t>
            </a:r>
            <a:br>
              <a:rPr lang="ru-RU" sz="1800" b="1" dirty="0" smtClean="0"/>
            </a:br>
            <a:r>
              <a:rPr lang="ru-RU" sz="1800" b="1" dirty="0" smtClean="0"/>
              <a:t>-медаль «За взятие Берлина»</a:t>
            </a:r>
            <a:br>
              <a:rPr lang="ru-RU" sz="1800" b="1" dirty="0" smtClean="0"/>
            </a:br>
            <a:r>
              <a:rPr lang="ru-RU" sz="1800" b="1" dirty="0" smtClean="0"/>
              <a:t>-медаль «За взятие Берлина»</a:t>
            </a:r>
            <a:br>
              <a:rPr lang="ru-RU" sz="1800" b="1" dirty="0" smtClean="0"/>
            </a:br>
            <a:r>
              <a:rPr lang="ru-RU" sz="1800" b="1" dirty="0" smtClean="0"/>
              <a:t>-медаль «За победу над </a:t>
            </a:r>
            <a:r>
              <a:rPr lang="ru-RU" sz="1800" b="1" dirty="0"/>
              <a:t>Г</a:t>
            </a:r>
            <a:r>
              <a:rPr lang="ru-RU" sz="1800" b="1" dirty="0" smtClean="0"/>
              <a:t>ерманией»</a:t>
            </a:r>
            <a:br>
              <a:rPr lang="ru-RU" sz="1800" b="1" dirty="0" smtClean="0"/>
            </a:br>
            <a:r>
              <a:rPr lang="ru-RU" sz="1800" b="1" dirty="0" smtClean="0"/>
              <a:t>-орден «Отечественной воны».</a:t>
            </a:r>
            <a:br>
              <a:rPr lang="ru-RU" sz="1800" b="1" dirty="0" smtClean="0"/>
            </a:br>
            <a:r>
              <a:rPr lang="ru-RU" sz="1800" dirty="0" smtClean="0"/>
              <a:t>Приходится прадедушкой  </a:t>
            </a:r>
            <a:br>
              <a:rPr lang="ru-RU" sz="1800" dirty="0" smtClean="0"/>
            </a:br>
            <a:r>
              <a:rPr lang="ru-RU" sz="1800" dirty="0" smtClean="0"/>
              <a:t>воспитанницы гр.№8 Зиновьевой </a:t>
            </a:r>
            <a:r>
              <a:rPr lang="ru-RU" sz="1800" dirty="0"/>
              <a:t>Э</a:t>
            </a:r>
            <a:r>
              <a:rPr lang="ru-RU" sz="1800" dirty="0" smtClean="0"/>
              <a:t>милии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</a:t>
            </a:r>
            <a:br>
              <a:rPr lang="ru-RU" sz="1800" b="1" dirty="0" smtClean="0"/>
            </a:br>
            <a:r>
              <a:rPr lang="ru-RU" sz="1400" b="1" dirty="0" smtClean="0"/>
              <a:t> </a:t>
            </a:r>
            <a:br>
              <a:rPr lang="ru-RU" sz="1400" b="1" dirty="0" smtClean="0"/>
            </a:br>
            <a:endParaRPr lang="ru-RU" sz="1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" y="0"/>
            <a:ext cx="1978073" cy="25230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6" y="4609631"/>
            <a:ext cx="1917865" cy="22483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4" y="2319867"/>
            <a:ext cx="1914250" cy="2289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84" y="0"/>
            <a:ext cx="4836425" cy="64485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06" y="4858603"/>
            <a:ext cx="2665862" cy="199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39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5067" y="1109132"/>
            <a:ext cx="4411133" cy="476673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C000"/>
                </a:solidFill>
              </a:rPr>
              <a:t>Исаев </a:t>
            </a:r>
            <a:r>
              <a:rPr lang="ru-RU" sz="1800" b="1" dirty="0">
                <a:solidFill>
                  <a:srgbClr val="FFC000"/>
                </a:solidFill>
              </a:rPr>
              <a:t>И</a:t>
            </a:r>
            <a:r>
              <a:rPr lang="ru-RU" sz="1800" b="1" dirty="0" smtClean="0">
                <a:solidFill>
                  <a:srgbClr val="FFC000"/>
                </a:solidFill>
              </a:rPr>
              <a:t>ван  </a:t>
            </a:r>
            <a:r>
              <a:rPr lang="ru-RU" sz="1800" b="1" dirty="0">
                <a:solidFill>
                  <a:srgbClr val="FFC000"/>
                </a:solidFill>
              </a:rPr>
              <a:t>И</a:t>
            </a:r>
            <a:r>
              <a:rPr lang="ru-RU" sz="1800" b="1" dirty="0" smtClean="0">
                <a:solidFill>
                  <a:srgbClr val="FFC000"/>
                </a:solidFill>
              </a:rPr>
              <a:t>ванович</a:t>
            </a:r>
            <a:r>
              <a:rPr lang="ru-RU" sz="1800" b="1" dirty="0" smtClean="0"/>
              <a:t>, воевал </a:t>
            </a:r>
            <a:br>
              <a:rPr lang="ru-RU" sz="1800" b="1" dirty="0" smtClean="0"/>
            </a:br>
            <a:r>
              <a:rPr lang="ru-RU" sz="1800" b="1" dirty="0" smtClean="0"/>
              <a:t>под </a:t>
            </a:r>
            <a:r>
              <a:rPr lang="ru-RU" sz="1800" b="1" dirty="0"/>
              <a:t>К</a:t>
            </a:r>
            <a:r>
              <a:rPr lang="ru-RU" sz="1800" b="1" dirty="0" smtClean="0"/>
              <a:t>алининградом. В 1942 году, </a:t>
            </a:r>
            <a:br>
              <a:rPr lang="ru-RU" sz="1800" b="1" dirty="0" smtClean="0"/>
            </a:br>
            <a:r>
              <a:rPr lang="ru-RU" sz="1800" b="1" dirty="0" smtClean="0"/>
              <a:t>в декабре месяце, был тяжело </a:t>
            </a:r>
            <a:br>
              <a:rPr lang="ru-RU" sz="1800" b="1" dirty="0" smtClean="0"/>
            </a:br>
            <a:r>
              <a:rPr lang="ru-RU" sz="1800" b="1" dirty="0" smtClean="0"/>
              <a:t>ранен и 6 января 1942 года умер </a:t>
            </a:r>
            <a:br>
              <a:rPr lang="ru-RU" sz="1800" b="1" dirty="0" smtClean="0"/>
            </a:br>
            <a:r>
              <a:rPr lang="ru-RU" sz="1800" b="1" dirty="0" smtClean="0"/>
              <a:t>от тяжёлых ран.</a:t>
            </a:r>
            <a:br>
              <a:rPr lang="ru-RU" sz="1800" b="1" dirty="0" smtClean="0"/>
            </a:br>
            <a:r>
              <a:rPr lang="ru-RU" sz="1800" b="1" dirty="0" smtClean="0"/>
              <a:t>Исаев </a:t>
            </a:r>
            <a:r>
              <a:rPr lang="ru-RU" sz="1800" b="1" dirty="0"/>
              <a:t>И</a:t>
            </a:r>
            <a:r>
              <a:rPr lang="ru-RU" sz="1800" b="1" dirty="0" smtClean="0"/>
              <a:t>ван </a:t>
            </a:r>
            <a:r>
              <a:rPr lang="ru-RU" sz="1800" b="1" dirty="0"/>
              <a:t>И</a:t>
            </a:r>
            <a:r>
              <a:rPr lang="ru-RU" sz="1800" b="1" dirty="0" smtClean="0"/>
              <a:t>ванович </a:t>
            </a:r>
            <a:br>
              <a:rPr lang="ru-RU" sz="1800" b="1" dirty="0" smtClean="0"/>
            </a:br>
            <a:r>
              <a:rPr lang="ru-RU" sz="1800" b="1" dirty="0" smtClean="0"/>
              <a:t>похоронен в братской могиле </a:t>
            </a:r>
            <a:br>
              <a:rPr lang="ru-RU" sz="1800" b="1" dirty="0" smtClean="0"/>
            </a:br>
            <a:r>
              <a:rPr lang="ru-RU" sz="1800" b="1" dirty="0" smtClean="0"/>
              <a:t>«Советским воинам в борьбе </a:t>
            </a:r>
            <a:br>
              <a:rPr lang="ru-RU" sz="1800" b="1" dirty="0" smtClean="0"/>
            </a:br>
            <a:r>
              <a:rPr lang="ru-RU" sz="1800" b="1" dirty="0" smtClean="0"/>
              <a:t>с фашистами 1941-1942 г» </a:t>
            </a:r>
            <a:br>
              <a:rPr lang="ru-RU" sz="1800" b="1" dirty="0" smtClean="0"/>
            </a:br>
            <a:r>
              <a:rPr lang="ru-RU" sz="1800" b="1" dirty="0" err="1"/>
              <a:t>Н</a:t>
            </a:r>
            <a:r>
              <a:rPr lang="ru-RU" sz="1800" b="1" dirty="0" err="1" smtClean="0"/>
              <a:t>елидовского</a:t>
            </a:r>
            <a:r>
              <a:rPr lang="ru-RU" sz="1800" b="1" dirty="0" smtClean="0"/>
              <a:t> района Тверской</a:t>
            </a:r>
            <a:br>
              <a:rPr lang="ru-RU" sz="1800" b="1" dirty="0" smtClean="0"/>
            </a:br>
            <a:r>
              <a:rPr lang="ru-RU" sz="1800" b="1" dirty="0"/>
              <a:t> </a:t>
            </a:r>
            <a:r>
              <a:rPr lang="ru-RU" sz="1800" b="1" dirty="0" smtClean="0"/>
              <a:t>области (Калининской).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Приходится прадедушкой </a:t>
            </a:r>
            <a:br>
              <a:rPr lang="ru-RU" sz="1800" dirty="0" smtClean="0"/>
            </a:br>
            <a:r>
              <a:rPr lang="ru-RU" sz="1800" dirty="0" smtClean="0"/>
              <a:t>воспитанницы гр.№9 </a:t>
            </a:r>
            <a:br>
              <a:rPr lang="ru-RU" sz="1800" dirty="0" smtClean="0"/>
            </a:br>
            <a:r>
              <a:rPr lang="ru-RU" sz="1800" dirty="0"/>
              <a:t>В</a:t>
            </a:r>
            <a:r>
              <a:rPr lang="ru-RU" sz="1800" dirty="0" smtClean="0"/>
              <a:t>оропаевой Екатерины.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191070"/>
            <a:ext cx="4941057" cy="65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10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402" y="516468"/>
            <a:ext cx="6881598" cy="634153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Моя прабабушка  </a:t>
            </a:r>
            <a:r>
              <a:rPr lang="ru-RU" sz="1800" b="1" dirty="0" smtClean="0">
                <a:solidFill>
                  <a:srgbClr val="FFC000"/>
                </a:solidFill>
              </a:rPr>
              <a:t>Дрожжина </a:t>
            </a:r>
            <a:r>
              <a:rPr lang="ru-RU" sz="1800" b="1" dirty="0">
                <a:solidFill>
                  <a:srgbClr val="FFC000"/>
                </a:solidFill>
              </a:rPr>
              <a:t>Т</a:t>
            </a:r>
            <a:r>
              <a:rPr lang="ru-RU" sz="1800" b="1" dirty="0" smtClean="0">
                <a:solidFill>
                  <a:srgbClr val="FFC000"/>
                </a:solidFill>
              </a:rPr>
              <a:t>амара </a:t>
            </a:r>
            <a:r>
              <a:rPr lang="ru-RU" sz="1800" b="1" dirty="0">
                <a:solidFill>
                  <a:srgbClr val="FFC000"/>
                </a:solidFill>
              </a:rPr>
              <a:t>А</a:t>
            </a:r>
            <a:r>
              <a:rPr lang="ru-RU" sz="1800" b="1" dirty="0" smtClean="0">
                <a:solidFill>
                  <a:srgbClr val="FFC000"/>
                </a:solidFill>
              </a:rPr>
              <a:t>рхиповна </a:t>
            </a:r>
            <a:br>
              <a:rPr lang="ru-RU" sz="1800" b="1" dirty="0" smtClean="0">
                <a:solidFill>
                  <a:srgbClr val="FFC000"/>
                </a:solidFill>
              </a:rPr>
            </a:br>
            <a:r>
              <a:rPr lang="ru-RU" sz="1800" b="1" dirty="0" smtClean="0"/>
              <a:t>была участницей ВОВ. Она служила на </a:t>
            </a:r>
            <a:br>
              <a:rPr lang="ru-RU" sz="1800" b="1" dirty="0" smtClean="0"/>
            </a:br>
            <a:r>
              <a:rPr lang="ru-RU" sz="1800" b="1" dirty="0" smtClean="0"/>
              <a:t>втором Белорусском фронте, </a:t>
            </a:r>
            <a:br>
              <a:rPr lang="ru-RU" sz="1800" b="1" dirty="0" smtClean="0"/>
            </a:br>
            <a:r>
              <a:rPr lang="ru-RU" sz="1800" b="1" dirty="0" smtClean="0"/>
              <a:t>которым командовал маршал Рокоссовский. В 1943 году в </a:t>
            </a:r>
            <a:br>
              <a:rPr lang="ru-RU" sz="1800" b="1" dirty="0" smtClean="0"/>
            </a:br>
            <a:r>
              <a:rPr lang="ru-RU" sz="1800" b="1" dirty="0" smtClean="0"/>
              <a:t>восемнадцать лет, ее призвали </a:t>
            </a:r>
            <a:br>
              <a:rPr lang="ru-RU" sz="1800" b="1" dirty="0" smtClean="0"/>
            </a:br>
            <a:r>
              <a:rPr lang="ru-RU" sz="1800" b="1" dirty="0" smtClean="0"/>
              <a:t>на фронт. Со своим полком  моя прабабушка прошла до </a:t>
            </a:r>
            <a:br>
              <a:rPr lang="ru-RU" sz="1800" b="1" dirty="0" smtClean="0"/>
            </a:br>
            <a:r>
              <a:rPr lang="ru-RU" sz="1800" b="1" dirty="0" smtClean="0"/>
              <a:t>Польского города </a:t>
            </a:r>
            <a:r>
              <a:rPr lang="ru-RU" sz="1800" b="1" dirty="0" err="1"/>
              <a:t>Б</a:t>
            </a:r>
            <a:r>
              <a:rPr lang="ru-RU" sz="1800" b="1" dirty="0" err="1" smtClean="0"/>
              <a:t>елосток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>Потом их вернули в </a:t>
            </a:r>
            <a:r>
              <a:rPr lang="ru-RU" sz="1800" b="1" dirty="0"/>
              <a:t>М</a:t>
            </a:r>
            <a:r>
              <a:rPr lang="ru-RU" sz="1800" b="1" dirty="0" smtClean="0"/>
              <a:t>оскву, обучать новое пополнение </a:t>
            </a:r>
            <a:br>
              <a:rPr lang="ru-RU" sz="1800" b="1" dirty="0" smtClean="0"/>
            </a:br>
            <a:r>
              <a:rPr lang="ru-RU" sz="1800" b="1" dirty="0" smtClean="0"/>
              <a:t> радистов. В </a:t>
            </a:r>
            <a:r>
              <a:rPr lang="ru-RU" sz="1800" b="1" dirty="0"/>
              <a:t>М</a:t>
            </a:r>
            <a:r>
              <a:rPr lang="ru-RU" sz="1800" b="1" dirty="0" smtClean="0"/>
              <a:t>оскве она и встретила </a:t>
            </a:r>
            <a:br>
              <a:rPr lang="ru-RU" sz="1800" b="1" dirty="0" smtClean="0"/>
            </a:br>
            <a:r>
              <a:rPr lang="ru-RU" sz="1800" b="1" dirty="0" smtClean="0"/>
              <a:t>победу. 4 года назад </a:t>
            </a:r>
            <a:r>
              <a:rPr lang="ru-RU" sz="1800" b="1" dirty="0"/>
              <a:t>прабабушки не стало. </a:t>
            </a:r>
            <a:br>
              <a:rPr lang="ru-RU" sz="1800" b="1" dirty="0"/>
            </a:br>
            <a:r>
              <a:rPr lang="ru-RU" sz="1800" b="1" dirty="0"/>
              <a:t>Похоронена </a:t>
            </a:r>
            <a:r>
              <a:rPr lang="ru-RU" sz="1800" b="1" dirty="0" smtClean="0"/>
              <a:t>она в </a:t>
            </a:r>
            <a:r>
              <a:rPr lang="ru-RU" sz="1800" b="1" dirty="0" err="1" smtClean="0"/>
              <a:t>Рябково</a:t>
            </a:r>
            <a:r>
              <a:rPr lang="ru-RU" sz="1800" b="1" dirty="0" smtClean="0"/>
              <a:t>, рядом со своим мужем</a:t>
            </a:r>
            <a:br>
              <a:rPr lang="ru-RU" sz="1800" b="1" dirty="0" smtClean="0"/>
            </a:br>
            <a:r>
              <a:rPr lang="ru-RU" sz="1800" b="1" dirty="0"/>
              <a:t>Д</a:t>
            </a:r>
            <a:r>
              <a:rPr lang="ru-RU" sz="1800" b="1" dirty="0" smtClean="0"/>
              <a:t>рожжиным </a:t>
            </a:r>
            <a:r>
              <a:rPr lang="ru-RU" sz="1800" b="1" dirty="0"/>
              <a:t>А</a:t>
            </a:r>
            <a:r>
              <a:rPr lang="ru-RU" sz="1800" b="1" dirty="0" smtClean="0"/>
              <a:t>лександром </a:t>
            </a:r>
            <a:r>
              <a:rPr lang="ru-RU" sz="1800" b="1" dirty="0"/>
              <a:t>А</a:t>
            </a:r>
            <a:r>
              <a:rPr lang="ru-RU" sz="1800" b="1" dirty="0" smtClean="0"/>
              <a:t>ндреевичем. </a:t>
            </a:r>
            <a:br>
              <a:rPr lang="ru-RU" sz="1800" b="1" dirty="0" smtClean="0"/>
            </a:br>
            <a:r>
              <a:rPr lang="ru-RU" sz="1800" b="1" dirty="0" smtClean="0"/>
              <a:t>Он тоже был участником Великой </a:t>
            </a:r>
            <a:br>
              <a:rPr lang="ru-RU" sz="1800" b="1" dirty="0" smtClean="0"/>
            </a:br>
            <a:r>
              <a:rPr lang="ru-RU" sz="1800" b="1" dirty="0" smtClean="0"/>
              <a:t>Отечественной войны, только служил </a:t>
            </a:r>
            <a:br>
              <a:rPr lang="ru-RU" sz="1800" b="1" dirty="0" smtClean="0"/>
            </a:br>
            <a:r>
              <a:rPr lang="ru-RU" sz="1800" b="1" dirty="0" smtClean="0"/>
              <a:t>на Дальнем Востоке и воевал с </a:t>
            </a:r>
            <a:r>
              <a:rPr lang="ru-RU" sz="1800" b="1" dirty="0"/>
              <a:t>Я</a:t>
            </a:r>
            <a:r>
              <a:rPr lang="ru-RU" sz="1800" b="1" dirty="0" smtClean="0"/>
              <a:t>понией. </a:t>
            </a:r>
            <a:br>
              <a:rPr lang="ru-RU" sz="1800" b="1" dirty="0" smtClean="0"/>
            </a:br>
            <a:r>
              <a:rPr lang="ru-RU" sz="1800" b="1" dirty="0" smtClean="0"/>
              <a:t>У моих прабабушки и прадедушки </a:t>
            </a:r>
            <a:br>
              <a:rPr lang="ru-RU" sz="1800" b="1" dirty="0" smtClean="0"/>
            </a:br>
            <a:r>
              <a:rPr lang="ru-RU" sz="1800" b="1" dirty="0"/>
              <a:t> </a:t>
            </a:r>
            <a:r>
              <a:rPr lang="ru-RU" sz="1800" b="1" dirty="0" smtClean="0"/>
              <a:t>много медалей и орденов. Они все </a:t>
            </a:r>
            <a:br>
              <a:rPr lang="ru-RU" sz="1800" b="1" dirty="0" smtClean="0"/>
            </a:br>
            <a:r>
              <a:rPr lang="ru-RU" sz="1800" b="1" dirty="0" smtClean="0"/>
              <a:t>хранятся у моей бабушки.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Приходится прабабушкой воспитаннику </a:t>
            </a:r>
            <a:br>
              <a:rPr lang="ru-RU" sz="1800" dirty="0" smtClean="0"/>
            </a:br>
            <a:r>
              <a:rPr lang="ru-RU" sz="1800" dirty="0" smtClean="0"/>
              <a:t>гр.№8 </a:t>
            </a:r>
            <a:r>
              <a:rPr lang="ru-RU" sz="1800" dirty="0"/>
              <a:t>П</a:t>
            </a:r>
            <a:r>
              <a:rPr lang="ru-RU" sz="1800" dirty="0" smtClean="0"/>
              <a:t>шеницыну </a:t>
            </a:r>
            <a:r>
              <a:rPr lang="ru-RU" sz="1800" dirty="0"/>
              <a:t>Т</a:t>
            </a:r>
            <a:r>
              <a:rPr lang="ru-RU" sz="1800" dirty="0" smtClean="0"/>
              <a:t>имофею.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endParaRPr lang="ru-RU" sz="1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4" y="161688"/>
            <a:ext cx="4900968" cy="65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75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2443</TotalTime>
  <Words>87</Words>
  <Application>Microsoft Office PowerPoint</Application>
  <PresentationFormat>Произвольный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                                        «Бессмертный полк» Книга памяти, посвящённая героически сражавшимся и погибшим родным и близким в Великой Отечественной войне»       </vt:lpstr>
      <vt:lpstr>             «Береги семейные реликвии Великой Отечественной войны: письма твоего деда и прадеда, медали и ордена, фотографии. Это честь и гордость твоего рода. Береги и почитай памятники старины. Истории нашего народа- это твоё духовное богатство. Передай детям, внукам и правнукам предания рода своего, рассказы о подвигах и заслугах своих предков».                                                                                                    В.А. Сухомлинский                 </vt:lpstr>
      <vt:lpstr>Мы победили в войне. И это-огромное счастье. 9 мая 1945 –День Великой всемирно-исторической Победы нашей страны и ее вооружённых сил над фашизмом. В этом 2020 году в мае месяце наша страна будет отмечать Юбилей 75-летие Победы над фашизмом. В связи с этим  наш детский сад работает над проектом под названием:  «Знать- чтобы помнить! Помнить-чтобы жить!»  Была проведена работа с родителями, с просьбой  принести данные о своих  родных и близких, кто воевал в ВОВ  (фото, копии наград с небольшим рассказом: где родился, где воевал, чем награждён, где погиб и в каком году, кем доводится ребёнку) для того, чтобы оформить книгу памяти «Бессмертный полк». </vt:lpstr>
      <vt:lpstr>                        Лопатин Яков Никитович  (23.10.1906-08.01.1990) родился в Белгородской области Красногвардейский район, село Ливенка.  С началом Великой Отечественной  войны был призван на военную  службу в артиллерию. В действующей Красной армии с июля 1941 по май 1945 года. Боевой путь:  участник Сталинградской битвы  (октябрь 1942-март 1943)  и битвы на Курской дуге (июль 1943)  освобождение города Вены  столицы Австрии  (апрель 1945). Награждён:  -орден «Красной звезды»; -медаль «За оборону Сталинграда» -медаль «За победу над Германией» -медаль «За взятие Вены». Приходится прадедушкой  воспитанницы гр.№ 7 Лапшиной Сони.        </vt:lpstr>
      <vt:lpstr>Лапшин Борис Тихонович (1921-2008)  участник и ветеран Великой  Отечественной войны 1941-1945,  офицер общевойсковой разведки. Родился и призывался на военную  службу в г. Саратове. Дважды был ранен. Прошёл боевой путь фронтового разведчика на должностях  от командира взвода до помощника  начальника разведки дивизии.   Закончил войну под Кинегсбергом  в апреле 1945г.   За участие в боевых действиях  награжден правительственными наградами: -медаль «За боевые заслуги» -орден «Красной звезды» -орден «Отечественной войны  второй степени» - орден «Красной звезды» - орден «Красного знамени» -медаль «За победу над Германией» - медаль «За взятие Кенигсберга». Приходится прадедушкой воспитанницы гр.№7 Лапшиной Сони. </vt:lpstr>
      <vt:lpstr>Папов Василий Михайлович  25.04.1911-10.11.1995  Родился в деревне Асаково  Звенигородского района  Московской области.  25.11.1941  года был призван по мобилизации  в Звенигородский РВК. Участие в Великой Отечественной войне начал с должности  стрелка, с декабря 1941 года,  в составе 3 стрелкового полка.  За годы войны получил три ранения. Награждён : - орденом «Славы 2-х степеней» демобилизован в июле 1946 г. В послевоенное время был  председателем колхоза. Приходится прадедушкой воспитанницы гр. №8  Леоновой Свете.</vt:lpstr>
      <vt:lpstr>Мой прадедушка  Суслов Анатолий Михайлович  был на войне не так много,  потому что пошёл воевать  совсем молодым в 1944 г. Он был артиллеристом. Главным оружием войны  был миномет, которого боялись фашисты.  Назывался  этот миномёт «Катюша». У него есть награды и благодарности. -медаль «За отвагу» -медаль «За взятие Берлина» -медаль «За взятие Берлина» -медаль «За победу над Германией» -орден «Отечественной воны». Приходится прадедушкой   воспитанницы гр.№8 Зиновьевой Эмилии       </vt:lpstr>
      <vt:lpstr>Исаев Иван  Иванович, воевал  под Калининградом. В 1942 году,  в декабре месяце, был тяжело  ранен и 6 января 1942 года умер  от тяжёлых ран. Исаев Иван Иванович  похоронен в братской могиле  «Советским воинам в борьбе  с фашистами 1941-1942 г»  Нелидовского района Тверской  области (Калининской). Приходится прадедушкой  воспитанницы гр.№9  Воропаевой Екатерины. </vt:lpstr>
      <vt:lpstr>      Моя прабабушка  Дрожжина Тамара Архиповна  была участницей ВОВ. Она служила на  втором Белорусском фронте,  которым командовал маршал Рокоссовский. В 1943 году в  восемнадцать лет, ее призвали  на фронт. Со своим полком  моя прабабушка прошла до  Польского города Белосток. Потом их вернули в Москву, обучать новое пополнение   радистов. В Москве она и встретила  победу. 4 года назад прабабушки не стало.  Похоронена она в Рябково, рядом со своим мужем Дрожжиным Александром Андреевичем.  Он тоже был участником Великой  Отечественной войны, только служил  на Дальнем Востоке и воевал с Японией.  У моих прабабушки и прадедушки   много медалей и орденов. Они все  хранятся у моей бабушки.  Приходится прабабушкой воспитаннику  гр.№8 Пшеницыну Тимофею.      </vt:lpstr>
      <vt:lpstr> Глазков Игорь Семенович  родился 1 апреля 1920 года  в городе Таганроге. С 15 декабря  1940 в рядах Красной Армии.  Окончил Херсонскую военную  авиационную школу лётчиков.  Весной 1944 года был направлен  в 18-й учебно-тренировочный  авиационный полк. Сражался  на 3-м Украинском и 1-м  Украинском фронтах. Был  ведомым у героя советского  союза Г. А. Баевского. К 9 мая  гвардии лейтенант И. С. Глазков   совершил 123 боевых вылета,  в 17 воздушных боях сбил лично  5 самолётов противника. Награждён орденами:  «Красного знамени» (24.04.1945), «Отечественной войны 2-й степени»  (26.08.1944, 11.03.1985), «Красной  звезды» (дважды); медалями. Приходится прадедом воспитаннику гр.№8 Крылову Фёдору.    </vt:lpstr>
      <vt:lpstr>Данилов Иван Никитич  1906-1965  родился в селе Никитское  Воловского  района Тульской  области. Стрелок, старший  сержант, помощник командира  взвода. Воевал в апреле 1945, был  серьезно ранен при походе дивизии  на Берлин, до сентября находился  в госпитале. Приходится прапрадедом воспитаннице  гр.№ 7 Зейналовой Дарины.</vt:lpstr>
      <vt:lpstr>    Мой прадед  Шабалкин Николай Петрович пошёл воевать в 17 лет Служил на Белорусском фронте рядовым. Он героически защищал свою Родину, прошёл всю войну.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день Победы  мы поздравляем наших ветеранов, участников Великой Отечественной Войны, настоящих защитников Родины, которые в самые суровые, самые тяжелые годы, боролись за свободу своих родных, близких, друзей, соотечественников своей родной Земли. В светлый день нашего праздника Победы, нас переполняет чувство национальной гордости. Эта гордость законна, естественна и понятна. Мы гордимся деяниями славных патриотов на фронтах, на заводах и фабриках, в научных организациях,  на полях, где растили хлеб.  Мы гордимся людьми, которые возвеличили и прославили нашу Родину.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«Бессмертный полк» книга</dc:title>
  <dc:creator>Home</dc:creator>
  <cp:lastModifiedBy>User</cp:lastModifiedBy>
  <cp:revision>142</cp:revision>
  <dcterms:created xsi:type="dcterms:W3CDTF">2020-02-12T11:05:16Z</dcterms:created>
  <dcterms:modified xsi:type="dcterms:W3CDTF">2020-05-06T08:48:49Z</dcterms:modified>
</cp:coreProperties>
</file>