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16"/>
  </p:notesMasterIdLst>
  <p:sldIdLst>
    <p:sldId id="256" r:id="rId2"/>
    <p:sldId id="257" r:id="rId3"/>
    <p:sldId id="258" r:id="rId4"/>
    <p:sldId id="265" r:id="rId5"/>
    <p:sldId id="259" r:id="rId6"/>
    <p:sldId id="260" r:id="rId7"/>
    <p:sldId id="261" r:id="rId8"/>
    <p:sldId id="262" r:id="rId9"/>
    <p:sldId id="263" r:id="rId10"/>
    <p:sldId id="266" r:id="rId11"/>
    <p:sldId id="267" r:id="rId12"/>
    <p:sldId id="268" r:id="rId13"/>
    <p:sldId id="269" r:id="rId14"/>
    <p:sldId id="264" r:id="rId15"/>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34" autoAdjust="0"/>
  </p:normalViewPr>
  <p:slideViewPr>
    <p:cSldViewPr snapToGrid="0">
      <p:cViewPr>
        <p:scale>
          <a:sx n="80" d="100"/>
          <a:sy n="80" d="100"/>
        </p:scale>
        <p:origin x="-318" y="270"/>
      </p:cViewPr>
      <p:guideLst>
        <p:guide orient="horz" pos="2160"/>
        <p:guide pos="3840"/>
      </p:guideLst>
    </p:cSldViewPr>
  </p:slideViewPr>
  <p:notesTextViewPr>
    <p:cViewPr>
      <p:scale>
        <a:sx n="1" d="1"/>
        <a:sy n="1" d="1"/>
      </p:scale>
      <p:origin x="0" y="0"/>
    </p:cViewPr>
  </p:notesTextViewPr>
  <p:sorterViewPr>
    <p:cViewPr>
      <p:scale>
        <a:sx n="97" d="100"/>
        <a:sy n="97" d="100"/>
      </p:scale>
      <p:origin x="0" y="17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57B19D-75E6-4BAB-BE26-66A4841791C3}" type="datetimeFigureOut">
              <a:rPr lang="ru-RU" smtClean="0"/>
              <a:t>21.04.2020</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5B81EC7-1ADE-41A8-8F88-A8FB21DEE57C}" type="slidenum">
              <a:rPr lang="ru-RU" smtClean="0"/>
              <a:t>‹#›</a:t>
            </a:fld>
            <a:endParaRPr lang="ru-RU"/>
          </a:p>
        </p:txBody>
      </p:sp>
    </p:spTree>
    <p:extLst>
      <p:ext uri="{BB962C8B-B14F-4D97-AF65-F5344CB8AC3E}">
        <p14:creationId xmlns:p14="http://schemas.microsoft.com/office/powerpoint/2010/main" val="15429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8534400" y="6355080"/>
            <a:ext cx="3048000" cy="365760"/>
          </a:xfrm>
        </p:spPr>
        <p:txBody>
          <a:bodyPr/>
          <a:lstStyle>
            <a:lvl1pPr>
              <a:defRPr sz="1400"/>
            </a:lvl1pPr>
          </a:lstStyle>
          <a:p>
            <a:fld id="{6912EB35-3744-445C-84BE-946CFA1A234F}" type="datetimeFigureOut">
              <a:rPr lang="ru-RU" smtClean="0"/>
              <a:t>21.04.2020</a:t>
            </a:fld>
            <a:endParaRPr lang="ru-RU"/>
          </a:p>
        </p:txBody>
      </p:sp>
      <p:sp>
        <p:nvSpPr>
          <p:cNvPr id="17" name="Нижний колонтитул 16"/>
          <p:cNvSpPr>
            <a:spLocks noGrp="1"/>
          </p:cNvSpPr>
          <p:nvPr>
            <p:ph type="ftr" sz="quarter" idx="11"/>
          </p:nvPr>
        </p:nvSpPr>
        <p:spPr>
          <a:xfrm>
            <a:off x="3864864" y="6355080"/>
            <a:ext cx="4632960" cy="365760"/>
          </a:xfrm>
        </p:spPr>
        <p:txBody>
          <a:bodyPr/>
          <a:lstStyle/>
          <a:p>
            <a:endParaRPr lang="ru-RU"/>
          </a:p>
        </p:txBody>
      </p:sp>
      <p:sp>
        <p:nvSpPr>
          <p:cNvPr id="29" name="Номер слайда 28"/>
          <p:cNvSpPr>
            <a:spLocks noGrp="1"/>
          </p:cNvSpPr>
          <p:nvPr>
            <p:ph type="sldNum" sz="quarter" idx="12"/>
          </p:nvPr>
        </p:nvSpPr>
        <p:spPr>
          <a:xfrm>
            <a:off x="1621536" y="6355080"/>
            <a:ext cx="1625600" cy="365760"/>
          </a:xfrm>
        </p:spPr>
        <p:txBody>
          <a:bodyPr/>
          <a:lstStyle/>
          <a:p>
            <a:fld id="{C16E750A-47CF-406D-B136-B3A41AD86481}" type="slidenum">
              <a:rPr lang="ru-RU" smtClean="0"/>
              <a:t>‹#›</a:t>
            </a:fld>
            <a:endParaRPr lang="ru-RU"/>
          </a:p>
        </p:txBody>
      </p:sp>
      <p:sp>
        <p:nvSpPr>
          <p:cNvPr id="21" name="Прямоугольник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Прямоугольник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Прямоугольник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12EB35-3744-445C-84BE-946CFA1A234F}" type="datetimeFigureOut">
              <a:rPr lang="ru-RU" smtClean="0"/>
              <a:t>21.04.2020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6E750A-47CF-406D-B136-B3A41AD8648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12EB35-3744-445C-84BE-946CFA1A234F}" type="datetimeFigureOut">
              <a:rPr lang="ru-RU" smtClean="0"/>
              <a:t>21.04.2020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6E750A-47CF-406D-B136-B3A41AD86481}" type="slidenum">
              <a:rPr lang="ru-RU" smtClean="0"/>
              <a:t>‹#›</a:t>
            </a:fld>
            <a:endParaRPr lang="ru-RU"/>
          </a:p>
        </p:txBody>
      </p:sp>
      <p:sp>
        <p:nvSpPr>
          <p:cNvPr id="7" name="Прямая соединительная линия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Равнобедренный треугольник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6912EB35-3744-445C-84BE-946CFA1A234F}" type="datetimeFigureOut">
              <a:rPr lang="ru-RU" smtClean="0"/>
              <a:t>21.04.2020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6E750A-47CF-406D-B136-B3A41AD86481}" type="slidenum">
              <a:rPr lang="ru-RU" smtClean="0"/>
              <a:t>‹#›</a:t>
            </a:fld>
            <a:endParaRPr lang="ru-RU"/>
          </a:p>
        </p:txBody>
      </p:sp>
      <p:sp>
        <p:nvSpPr>
          <p:cNvPr id="8" name="Объект 7"/>
          <p:cNvSpPr>
            <a:spLocks noGrp="1"/>
          </p:cNvSpPr>
          <p:nvPr>
            <p:ph sz="quarter" idx="1"/>
          </p:nvPr>
        </p:nvSpPr>
        <p:spPr>
          <a:xfrm>
            <a:off x="609600" y="1219200"/>
            <a:ext cx="10972800"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8534400" y="6355080"/>
            <a:ext cx="3048000" cy="365760"/>
          </a:xfrm>
        </p:spPr>
        <p:txBody>
          <a:bodyPr/>
          <a:lstStyle/>
          <a:p>
            <a:fld id="{6912EB35-3744-445C-84BE-946CFA1A234F}" type="datetimeFigureOut">
              <a:rPr lang="ru-RU" smtClean="0"/>
              <a:t>21.04.2020</a:t>
            </a:fld>
            <a:endParaRPr lang="ru-RU"/>
          </a:p>
        </p:txBody>
      </p:sp>
      <p:sp>
        <p:nvSpPr>
          <p:cNvPr id="5" name="Нижний колонтитул 4"/>
          <p:cNvSpPr>
            <a:spLocks noGrp="1"/>
          </p:cNvSpPr>
          <p:nvPr>
            <p:ph type="ftr" sz="quarter" idx="11"/>
          </p:nvPr>
        </p:nvSpPr>
        <p:spPr>
          <a:xfrm>
            <a:off x="3864864" y="6355080"/>
            <a:ext cx="4632960" cy="365760"/>
          </a:xfrm>
        </p:spPr>
        <p:txBody>
          <a:bodyPr/>
          <a:lstStyle/>
          <a:p>
            <a:endParaRPr lang="ru-RU"/>
          </a:p>
        </p:txBody>
      </p:sp>
      <p:sp>
        <p:nvSpPr>
          <p:cNvPr id="6" name="Номер слайда 5"/>
          <p:cNvSpPr>
            <a:spLocks noGrp="1"/>
          </p:cNvSpPr>
          <p:nvPr>
            <p:ph type="sldNum" sz="quarter" idx="12"/>
          </p:nvPr>
        </p:nvSpPr>
        <p:spPr>
          <a:xfrm>
            <a:off x="1426464" y="6355080"/>
            <a:ext cx="2027936" cy="365760"/>
          </a:xfrm>
        </p:spPr>
        <p:txBody>
          <a:bodyPr/>
          <a:lstStyle/>
          <a:p>
            <a:fld id="{C16E750A-47CF-406D-B136-B3A41AD86481}" type="slidenum">
              <a:rPr lang="ru-RU" smtClean="0"/>
              <a:t>‹#›</a:t>
            </a:fld>
            <a:endParaRPr lang="ru-RU"/>
          </a:p>
        </p:txBody>
      </p:sp>
      <p:sp>
        <p:nvSpPr>
          <p:cNvPr id="7" name="Прямоугольник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10972800" cy="914400"/>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6912EB35-3744-445C-84BE-946CFA1A234F}" type="datetimeFigureOut">
              <a:rPr lang="ru-RU" smtClean="0"/>
              <a:t>21.04.2020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6E750A-47CF-406D-B136-B3A41AD86481}" type="slidenum">
              <a:rPr lang="ru-RU" smtClean="0"/>
              <a:t>‹#›</a:t>
            </a:fld>
            <a:endParaRPr lang="ru-RU"/>
          </a:p>
        </p:txBody>
      </p:sp>
      <p:sp>
        <p:nvSpPr>
          <p:cNvPr id="9" name="Объект 8"/>
          <p:cNvSpPr>
            <a:spLocks noGrp="1"/>
          </p:cNvSpPr>
          <p:nvPr>
            <p:ph sz="quarter" idx="1"/>
          </p:nvPr>
        </p:nvSpPr>
        <p:spPr>
          <a:xfrm>
            <a:off x="609600" y="1219200"/>
            <a:ext cx="5388864"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6176264" y="1216152"/>
            <a:ext cx="5388864"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10972800" cy="9144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6912EB35-3744-445C-84BE-946CFA1A234F}" type="datetimeFigureOut">
              <a:rPr lang="ru-RU" smtClean="0"/>
              <a:t>21.04.2020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6E750A-47CF-406D-B136-B3A41AD86481}" type="slidenum">
              <a:rPr lang="ru-RU" smtClean="0"/>
              <a:t>‹#›</a:t>
            </a:fld>
            <a:endParaRPr lang="ru-RU"/>
          </a:p>
        </p:txBody>
      </p:sp>
      <p:sp>
        <p:nvSpPr>
          <p:cNvPr id="11" name="Объект 10"/>
          <p:cNvSpPr>
            <a:spLocks noGrp="1"/>
          </p:cNvSpPr>
          <p:nvPr>
            <p:ph sz="quarter" idx="2"/>
          </p:nvPr>
        </p:nvSpPr>
        <p:spPr>
          <a:xfrm>
            <a:off x="609600" y="2133600"/>
            <a:ext cx="5384800" cy="4038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quarter" idx="4"/>
          </p:nvPr>
        </p:nvSpPr>
        <p:spPr>
          <a:xfrm>
            <a:off x="6197600" y="2133600"/>
            <a:ext cx="5384800" cy="4038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10972800" cy="914400"/>
          </a:xfrm>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912EB35-3744-445C-84BE-946CFA1A234F}" type="datetimeFigureOut">
              <a:rPr lang="ru-RU" smtClean="0"/>
              <a:t>21.04.2020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6E750A-47CF-406D-B136-B3A41AD86481}" type="slidenum">
              <a:rPr lang="ru-RU" smtClean="0"/>
              <a:t>‹#›</a:t>
            </a:fld>
            <a:endParaRPr lang="ru-RU"/>
          </a:p>
        </p:txBody>
      </p:sp>
      <p:sp>
        <p:nvSpPr>
          <p:cNvPr id="6" name="Равнобедренный треугольник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912EB35-3744-445C-84BE-946CFA1A234F}" type="datetimeFigureOut">
              <a:rPr lang="ru-RU" smtClean="0"/>
              <a:t>21.04.2020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6E750A-47CF-406D-B136-B3A41AD86481}" type="slidenum">
              <a:rPr lang="ru-RU" smtClean="0"/>
              <a:t>‹#›</a:t>
            </a:fld>
            <a:endParaRPr lang="ru-RU"/>
          </a:p>
        </p:txBody>
      </p:sp>
      <p:sp>
        <p:nvSpPr>
          <p:cNvPr id="5" name="Прямая соединительная линия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Равнобедренный треугольник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912EB35-3744-445C-84BE-946CFA1A234F}" type="datetimeFigureOut">
              <a:rPr lang="ru-RU" smtClean="0"/>
              <a:t>21.04.2020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6E750A-47CF-406D-B136-B3A41AD86481}" type="slidenum">
              <a:rPr lang="ru-RU" smtClean="0"/>
              <a:t>‹#›</a:t>
            </a:fld>
            <a:endParaRPr lang="ru-RU"/>
          </a:p>
        </p:txBody>
      </p:sp>
      <p:sp>
        <p:nvSpPr>
          <p:cNvPr id="8" name="Прямая соединительная линия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ая соединительная линия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Равнобедренный треугольник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Объект 11"/>
          <p:cNvSpPr>
            <a:spLocks noGrp="1"/>
          </p:cNvSpPr>
          <p:nvPr>
            <p:ph sz="quarter" idx="1"/>
          </p:nvPr>
        </p:nvSpPr>
        <p:spPr>
          <a:xfrm>
            <a:off x="406400" y="304800"/>
            <a:ext cx="76200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912EB35-3744-445C-84BE-946CFA1A234F}" type="datetimeFigureOut">
              <a:rPr lang="ru-RU" smtClean="0"/>
              <a:t>21.04.2020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6E750A-47CF-406D-B136-B3A41AD86481}" type="slidenum">
              <a:rPr lang="ru-RU" smtClean="0"/>
              <a:t>‹#›</a:t>
            </a:fld>
            <a:endParaRPr lang="ru-RU"/>
          </a:p>
        </p:txBody>
      </p:sp>
      <p:sp>
        <p:nvSpPr>
          <p:cNvPr id="8" name="Прямая соединительная линия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Равнобедренный треугольник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152400"/>
            <a:ext cx="10972800" cy="990600"/>
          </a:xfrm>
          <a:prstGeom prst="rect">
            <a:avLst/>
          </a:prstGeom>
        </p:spPr>
        <p:txBody>
          <a:bodyPr vert="horz"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6912EB35-3744-445C-84BE-946CFA1A234F}" type="datetimeFigureOut">
              <a:rPr lang="ru-RU" smtClean="0"/>
              <a:t>21.04.2020</a:t>
            </a:fld>
            <a:endParaRPr lang="ru-RU"/>
          </a:p>
        </p:txBody>
      </p:sp>
      <p:sp>
        <p:nvSpPr>
          <p:cNvPr id="3" name="Нижний колонтитул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ru-RU"/>
          </a:p>
        </p:txBody>
      </p:sp>
      <p:sp>
        <p:nvSpPr>
          <p:cNvPr id="23" name="Номер слайда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C16E750A-47CF-406D-B136-B3A41AD86481}" type="slidenum">
              <a:rPr lang="ru-RU" smtClean="0"/>
              <a:t>‹#›</a:t>
            </a:fld>
            <a:endParaRPr lang="ru-RU"/>
          </a:p>
        </p:txBody>
      </p:sp>
      <p:sp>
        <p:nvSpPr>
          <p:cNvPr id="28" name="Прямая соединительная линия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Прямая соединительная линия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Равнобедренный треугольник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nsportal.ru/detskiy-sad/raznoe/2014/06/09/opyt-raboty-po-teme-intellektualnye-igry-kak-sredstvo-razvitiya"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7.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8.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ctrTitle"/>
          </p:nvPr>
        </p:nvSpPr>
        <p:spPr>
          <a:xfrm rot="722228">
            <a:off x="449240" y="-217344"/>
            <a:ext cx="11533173" cy="2078898"/>
          </a:xfrm>
        </p:spPr>
        <p:txBody>
          <a:bodyPr>
            <a:normAutofit/>
          </a:bodyPr>
          <a:lstStyle/>
          <a:p>
            <a:r>
              <a:rPr lang="ru-RU" b="1" i="1" u="sng" dirty="0" smtClean="0">
                <a:solidFill>
                  <a:schemeClr val="accent3">
                    <a:lumMod val="60000"/>
                    <a:lumOff val="40000"/>
                  </a:schemeClr>
                </a:solidFill>
                <a:latin typeface="Times New Roman" pitchFamily="18" charset="0"/>
                <a:cs typeface="Times New Roman" pitchFamily="18" charset="0"/>
                <a:hlinkClick r:id="rId4"/>
              </a:rPr>
              <a:t>Интеллектуальные </a:t>
            </a:r>
            <a:r>
              <a:rPr lang="ru-RU" b="1" i="1" u="sng" dirty="0">
                <a:solidFill>
                  <a:schemeClr val="accent3">
                    <a:lumMod val="60000"/>
                    <a:lumOff val="40000"/>
                  </a:schemeClr>
                </a:solidFill>
                <a:latin typeface="Times New Roman" pitchFamily="18" charset="0"/>
                <a:cs typeface="Times New Roman" pitchFamily="18" charset="0"/>
                <a:hlinkClick r:id="rId4"/>
              </a:rPr>
              <a:t>игры,</a:t>
            </a:r>
            <a:r>
              <a:rPr lang="ru-RU" b="1" i="1" u="sng" dirty="0" smtClean="0">
                <a:solidFill>
                  <a:schemeClr val="accent3">
                    <a:lumMod val="60000"/>
                    <a:lumOff val="40000"/>
                  </a:schemeClr>
                </a:solidFill>
                <a:latin typeface="Times New Roman" pitchFamily="18" charset="0"/>
                <a:cs typeface="Times New Roman" pitchFamily="18" charset="0"/>
                <a:hlinkClick r:id="rId4"/>
              </a:rPr>
              <a:t/>
            </a:r>
            <a:br>
              <a:rPr lang="ru-RU" b="1" i="1" u="sng" dirty="0" smtClean="0">
                <a:solidFill>
                  <a:schemeClr val="accent3">
                    <a:lumMod val="60000"/>
                    <a:lumOff val="40000"/>
                  </a:schemeClr>
                </a:solidFill>
                <a:latin typeface="Times New Roman" pitchFamily="18" charset="0"/>
                <a:cs typeface="Times New Roman" pitchFamily="18" charset="0"/>
                <a:hlinkClick r:id="rId4"/>
              </a:rPr>
            </a:br>
            <a:r>
              <a:rPr lang="ru-RU" b="1" i="1" u="sng" dirty="0" smtClean="0">
                <a:solidFill>
                  <a:schemeClr val="accent3">
                    <a:lumMod val="60000"/>
                    <a:lumOff val="40000"/>
                  </a:schemeClr>
                </a:solidFill>
                <a:latin typeface="Times New Roman" pitchFamily="18" charset="0"/>
                <a:cs typeface="Times New Roman" pitchFamily="18" charset="0"/>
                <a:hlinkClick r:id="rId4"/>
              </a:rPr>
              <a:t/>
            </a:r>
            <a:br>
              <a:rPr lang="ru-RU" b="1" i="1" u="sng" dirty="0" smtClean="0">
                <a:solidFill>
                  <a:schemeClr val="accent3">
                    <a:lumMod val="60000"/>
                    <a:lumOff val="40000"/>
                  </a:schemeClr>
                </a:solidFill>
                <a:latin typeface="Times New Roman" pitchFamily="18" charset="0"/>
                <a:cs typeface="Times New Roman" pitchFamily="18" charset="0"/>
                <a:hlinkClick r:id="rId4"/>
              </a:rPr>
            </a:br>
            <a:r>
              <a:rPr lang="ru-RU" b="1" i="1" u="sng" dirty="0" smtClean="0">
                <a:solidFill>
                  <a:schemeClr val="accent3">
                    <a:lumMod val="60000"/>
                    <a:lumOff val="40000"/>
                  </a:schemeClr>
                </a:solidFill>
                <a:latin typeface="Times New Roman" pitchFamily="18" charset="0"/>
                <a:cs typeface="Times New Roman" pitchFamily="18" charset="0"/>
                <a:hlinkClick r:id="rId4"/>
              </a:rPr>
              <a:t>как </a:t>
            </a:r>
            <a:r>
              <a:rPr lang="ru-RU" b="1" i="1" u="sng" dirty="0">
                <a:solidFill>
                  <a:schemeClr val="accent3">
                    <a:lumMod val="60000"/>
                    <a:lumOff val="40000"/>
                  </a:schemeClr>
                </a:solidFill>
                <a:latin typeface="Times New Roman" pitchFamily="18" charset="0"/>
                <a:cs typeface="Times New Roman" pitchFamily="18" charset="0"/>
                <a:hlinkClick r:id="rId4"/>
              </a:rPr>
              <a:t>средство </a:t>
            </a:r>
            <a:r>
              <a:rPr lang="ru-RU" b="1" i="1" u="sng" dirty="0" smtClean="0">
                <a:solidFill>
                  <a:schemeClr val="accent3">
                    <a:lumMod val="60000"/>
                    <a:lumOff val="40000"/>
                  </a:schemeClr>
                </a:solidFill>
                <a:latin typeface="Times New Roman" pitchFamily="18" charset="0"/>
                <a:cs typeface="Times New Roman" pitchFamily="18" charset="0"/>
                <a:hlinkClick r:id="rId4"/>
              </a:rPr>
              <a:t>развития дошкольника</a:t>
            </a:r>
            <a:r>
              <a:rPr lang="ru-RU" u="sng" dirty="0">
                <a:hlinkClick r:id="rId4"/>
              </a:rPr>
              <a:t> </a:t>
            </a:r>
          </a:p>
        </p:txBody>
      </p:sp>
      <p:pic>
        <p:nvPicPr>
          <p:cNvPr id="1026" name="Picture 2" descr="EFRA - Intellectual Ga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53419">
            <a:off x="1202659" y="1539297"/>
            <a:ext cx="4241609" cy="4563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218" y="2580968"/>
            <a:ext cx="4426267" cy="40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912918"/>
      </p:ext>
    </p:extLst>
  </p:cSld>
  <p:clrMapOvr>
    <a:masterClrMapping/>
  </p:clrMapOvr>
  <p:transition spd="slow" advTm="5109">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382" y="1"/>
            <a:ext cx="6163293" cy="6662056"/>
          </a:xfrm>
          <a:solidFill>
            <a:schemeClr val="accent2">
              <a:lumMod val="40000"/>
              <a:lumOff val="60000"/>
            </a:schemeClr>
          </a:solidFill>
        </p:spPr>
        <p:txBody>
          <a:bodyPr>
            <a:noAutofit/>
          </a:bodyPr>
          <a:lstStyle/>
          <a:p>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smtClean="0">
                <a:latin typeface="Times New Roman" pitchFamily="18" charset="0"/>
                <a:cs typeface="Times New Roman" pitchFamily="18" charset="0"/>
              </a:rPr>
              <a:t>Как </a:t>
            </a:r>
            <a:r>
              <a:rPr lang="ru-RU" sz="1800" b="1" i="1" dirty="0">
                <a:latin typeface="Times New Roman" pitchFamily="18" charset="0"/>
                <a:cs typeface="Times New Roman" pitchFamily="18" charset="0"/>
              </a:rPr>
              <a:t>заучить с ребенком основы правил шашек? Для этого достаточно просто с ним заниматься. Все дети разные и поэтому, к каждому, без исключений, существует свой подход. Заинтересовать же </a:t>
            </a:r>
            <a:r>
              <a:rPr lang="ru-RU" sz="1800" b="1" i="1" dirty="0" smtClean="0">
                <a:latin typeface="Times New Roman" pitchFamily="18" charset="0"/>
                <a:cs typeface="Times New Roman" pitchFamily="18" charset="0"/>
              </a:rPr>
              <a:t>детей  </a:t>
            </a:r>
            <a:r>
              <a:rPr lang="ru-RU" sz="1800" b="1" i="1" dirty="0">
                <a:latin typeface="Times New Roman" pitchFamily="18" charset="0"/>
                <a:cs typeface="Times New Roman" pitchFamily="18" charset="0"/>
              </a:rPr>
              <a:t>можно следующими занятиями: Наглядно расставить с ним все шашки и объяснить первую мини-игру – двигать шашки так, чтобы они не касались белых полей. Так как стороны, играющих в шашках отличаются по цвету, важно объяснить и вторую игру, при которой стоит отсортировать все фигурки именно по ним и поставить по разные стороны игры. При этом, не забывая правило о том, что нельзя дотрагиваться белых клеток. Затем, можно поиграть и в третью мини-игру, которая позволит подробнее изучить правила игры в шашках для начинающих детей и наглядно показать, основные идеи партии. Для этого, достаточно просто именно заинтересовать малыша пошаговым передвижением шашек и при этом, специально поддаваться, чтобы постепенные победы его сильнее заинтересовали.</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 </a:t>
            </a:r>
            <a:br>
              <a:rPr lang="ru-RU" sz="1800" b="1" i="1" dirty="0">
                <a:latin typeface="Times New Roman" pitchFamily="18" charset="0"/>
                <a:cs typeface="Times New Roman" pitchFamily="18" charset="0"/>
              </a:rPr>
            </a:br>
            <a:endParaRPr lang="ru-RU" sz="1600" b="1" i="1"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969" y="376918"/>
            <a:ext cx="4657545" cy="26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701" y="3398136"/>
            <a:ext cx="3916093"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012279"/>
      </p:ext>
    </p:extLst>
  </p:cSld>
  <p:clrMapOvr>
    <a:masterClrMapping/>
  </p:clrMapOvr>
  <mc:AlternateContent xmlns:mc="http://schemas.openxmlformats.org/markup-compatibility/2006" xmlns:p14="http://schemas.microsoft.com/office/powerpoint/2010/main">
    <mc:Choice Requires="p14">
      <p:transition spd="slow" p14:dur="1200" advTm="116725">
        <p14:prism/>
      </p:transition>
    </mc:Choice>
    <mc:Fallback xmlns="">
      <p:transition spd="slow" advTm="1167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005" y="225630"/>
            <a:ext cx="5047013" cy="6400801"/>
          </a:xfrm>
          <a:solidFill>
            <a:schemeClr val="accent2">
              <a:lumMod val="40000"/>
              <a:lumOff val="60000"/>
            </a:schemeClr>
          </a:solidFill>
        </p:spPr>
        <p:txBody>
          <a:bodyPr>
            <a:noAutofit/>
          </a:bodyPr>
          <a:lstStyle/>
          <a:p>
            <a:r>
              <a:rPr lang="ru-RU" sz="2000" b="1" i="1" dirty="0">
                <a:latin typeface="Times New Roman" pitchFamily="18" charset="0"/>
                <a:cs typeface="Times New Roman" pitchFamily="18" charset="0"/>
              </a:rPr>
              <a:t>Многие задаются вопросом. В каком возрасте  можно  обучать ребенка игре  в шашки? Так как игральная доска имеет крайне простое оформление с использование сразу двух цветов, а шашки удобную форму – любой ребенок может интересоваться таким занятием начиная  уже с 3-х лет, пусть и не понимая всех особенностей до конца. Как показывают реальные факты, уже в возрасте 6 лет малыш с легкостью может освоить основы и вполне играть с другими оппонентами понимая расположение фигур, ходы и некоторые секреты в целом. Поэтому, лучшим возрастом для изучение правил ребенка к шашкам можно считать от 3-ти до 4-ти лет, но если подобное решение было принято и позднее – то определено ничего страшного. </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7995" y="153069"/>
            <a:ext cx="2538000" cy="33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636" y="3727543"/>
            <a:ext cx="3793858"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4660460"/>
      </p:ext>
    </p:extLst>
  </p:cSld>
  <p:clrMapOvr>
    <a:masterClrMapping/>
  </p:clrMapOvr>
  <mc:AlternateContent xmlns:mc="http://schemas.openxmlformats.org/markup-compatibility/2006" xmlns:p14="http://schemas.microsoft.com/office/powerpoint/2010/main">
    <mc:Choice Requires="p14">
      <p:transition spd="slow" p14:dur="1400" advTm="119057">
        <p14:doors dir="vert"/>
      </p:transition>
    </mc:Choice>
    <mc:Fallback xmlns="">
      <p:transition spd="slow" advTm="119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756" y="228598"/>
            <a:ext cx="5498275" cy="6480959"/>
          </a:xfrm>
          <a:solidFill>
            <a:schemeClr val="accent2">
              <a:lumMod val="40000"/>
              <a:lumOff val="60000"/>
            </a:schemeClr>
          </a:solidFill>
        </p:spPr>
        <p:txBody>
          <a:bodyPr>
            <a:noAutofit/>
          </a:bodyPr>
          <a:lstStyle/>
          <a:p>
            <a:r>
              <a:rPr lang="ru-RU" sz="1800" b="1" i="1" dirty="0">
                <a:latin typeface="Times New Roman" pitchFamily="18" charset="0"/>
                <a:cs typeface="Times New Roman" pitchFamily="18" charset="0"/>
              </a:rPr>
              <a:t>Интеллектуальное и умственное развитие детей – один  из важнейших показателей для современного человека. На сегодняшний день существует множество кроссвордов, головоломок и ребусов для детей, но не всегда они бывают столь увлекательными и интересными для детей, как игра в шашки.</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Шашки – это отличный способ развития в вашем ребенке важных качеств, а именно, памяти и логического мышления. Более того, эта великолепная и увлекательная игра, способна вырабатывать в ребенке целеустремленность, логический ход мыслей и умение принимать четкие и правильные решения. Чаще всего, на практике выясняется, что одних правил для игры в шашки становится мало и не всегда это дает возможность для победных результатов. Именно поэтому родители, вместе с детьми должны научиться вырабатывать определенную тактику и стратегию игры, чтобы в будущем игра в шашки приносила не только увлекательное удовольствие, но и значительные победы.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1407">
            <a:off x="7677785" y="2921617"/>
            <a:ext cx="3347339" cy="38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603" y="132359"/>
            <a:ext cx="369103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9466800"/>
      </p:ext>
    </p:extLst>
  </p:cSld>
  <p:clrMapOvr>
    <a:masterClrMapping/>
  </p:clrMapOvr>
  <p:transition spd="slow" advTm="102086">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757" y="427512"/>
            <a:ext cx="5759532" cy="5913911"/>
          </a:xfrm>
          <a:solidFill>
            <a:schemeClr val="accent2">
              <a:lumMod val="40000"/>
              <a:lumOff val="60000"/>
            </a:schemeClr>
          </a:solidFill>
        </p:spPr>
        <p:txBody>
          <a:bodyPr>
            <a:noAutofit/>
          </a:bodyPr>
          <a:lstStyle/>
          <a:p>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2000" b="1" i="1" dirty="0" smtClean="0">
                <a:latin typeface="Times New Roman" pitchFamily="18" charset="0"/>
                <a:cs typeface="Times New Roman" pitchFamily="18" charset="0"/>
              </a:rPr>
              <a:t>Шашки </a:t>
            </a:r>
            <a:r>
              <a:rPr lang="ru-RU" sz="2000" b="1" i="1" dirty="0">
                <a:latin typeface="Times New Roman" pitchFamily="18" charset="0"/>
                <a:cs typeface="Times New Roman" pitchFamily="18" charset="0"/>
              </a:rPr>
              <a:t>– интеллектуальный вид спорта. Ребенку нужно думать над ходами, оценивать ситуацию на доске. В ходе игры развивается психомоторика – дошкольники трогают, переставляют, «рубят» шашку противника.</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Поскольку большая часть детей в дошкольном возрасте по своей природе очень подвижны и активны и им трудно сосредоточить свое внимание на продолжительное время, то эта игра ненавязчиво формирует у них такое качество, как усидчивость.</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А также игра в шашки воспитывает в детях такие немаловажные для их будущей жизни качества, как умение самостоятельно думать и нести ответственность за принятое решение, адекватно относиться к неудачам и поражениям.</a:t>
            </a:r>
            <a:br>
              <a:rPr lang="ru-RU" sz="2000" b="1" i="1" dirty="0">
                <a:latin typeface="Times New Roman" pitchFamily="18" charset="0"/>
                <a:cs typeface="Times New Roman" pitchFamily="18" charset="0"/>
              </a:rPr>
            </a:br>
            <a:endParaRPr lang="ru-RU" sz="2000" b="1" i="1" dirty="0">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672" y="1977754"/>
            <a:ext cx="5443029" cy="382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9965254"/>
      </p:ext>
    </p:extLst>
  </p:cSld>
  <p:clrMapOvr>
    <a:masterClrMapping/>
  </p:clrMapOvr>
  <mc:AlternateContent xmlns:mc="http://schemas.openxmlformats.org/markup-compatibility/2006" xmlns:p14="http://schemas.microsoft.com/office/powerpoint/2010/main">
    <mc:Choice Requires="p14">
      <p:transition spd="slow" p14:dur="1600" advTm="85792">
        <p:blinds dir="vert"/>
      </p:transition>
    </mc:Choice>
    <mc:Fallback xmlns="">
      <p:transition spd="slow" advTm="8579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270" y="356260"/>
            <a:ext cx="3123211" cy="4690753"/>
          </a:xfrm>
          <a:solidFill>
            <a:schemeClr val="accent2">
              <a:lumMod val="40000"/>
              <a:lumOff val="60000"/>
            </a:schemeClr>
          </a:solidFill>
        </p:spPr>
        <p:txBody>
          <a:bodyPr>
            <a:normAutofit fontScale="90000"/>
          </a:bodyPr>
          <a:lstStyle/>
          <a:p>
            <a:r>
              <a:rPr lang="ru-RU" sz="2400" b="1" i="1" dirty="0">
                <a:latin typeface="Times New Roman" pitchFamily="18" charset="0"/>
                <a:cs typeface="Times New Roman" pitchFamily="18" charset="0"/>
              </a:rPr>
              <a:t>Уважаемые родители!!! Учите детей игре в шашки, Играйте с детьми в шашки. </a:t>
            </a:r>
            <a:r>
              <a:rPr lang="ru-RU" sz="2400" b="1" i="1" dirty="0" err="1" smtClean="0">
                <a:latin typeface="Times New Roman" pitchFamily="18" charset="0"/>
                <a:cs typeface="Times New Roman" pitchFamily="18" charset="0"/>
              </a:rPr>
              <a:t>Т.к</a:t>
            </a:r>
            <a:r>
              <a:rPr lang="ru-RU" sz="2400" b="1" i="1" dirty="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они развивают  </a:t>
            </a:r>
            <a:r>
              <a:rPr lang="ru-RU" sz="2400" b="1" i="1" dirty="0">
                <a:latin typeface="Times New Roman" pitchFamily="18" charset="0"/>
                <a:cs typeface="Times New Roman" pitchFamily="18" charset="0"/>
              </a:rPr>
              <a:t>те качества, которые в свое время известный педагог - новатор Борис Павлович  Никитин назвал «творческим складом мышления».</a:t>
            </a:r>
          </a:p>
        </p:txBody>
      </p:sp>
      <p:sp>
        <p:nvSpPr>
          <p:cNvPr id="4" name="Прямоугольник 3"/>
          <p:cNvSpPr/>
          <p:nvPr/>
        </p:nvSpPr>
        <p:spPr>
          <a:xfrm>
            <a:off x="2774868" y="1890962"/>
            <a:ext cx="6096000" cy="369332"/>
          </a:xfrm>
          <a:prstGeom prst="rect">
            <a:avLst/>
          </a:prstGeom>
        </p:spPr>
        <p:txBody>
          <a:bodyPr>
            <a:spAutoFit/>
          </a:bodyPr>
          <a:lstStyle/>
          <a:p>
            <a:r>
              <a:rPr lang="ru-RU" dirty="0" smtClean="0"/>
              <a:t>!</a:t>
            </a:r>
            <a:endParaRPr lang="ru-RU"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908" y="615289"/>
            <a:ext cx="6207644" cy="441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0822971"/>
      </p:ext>
    </p:extLst>
  </p:cSld>
  <p:clrMapOvr>
    <a:masterClrMapping/>
  </p:clrMapOvr>
  <mc:AlternateContent xmlns:mc="http://schemas.openxmlformats.org/markup-compatibility/2006" xmlns:p14="http://schemas.microsoft.com/office/powerpoint/2010/main">
    <mc:Choice Requires="p14">
      <p:transition spd="slow" p14:dur="1200" advTm="28299">
        <p14:prism/>
      </p:transition>
    </mc:Choice>
    <mc:Fallback xmlns="">
      <p:transition spd="slow" advTm="28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3265713" y="1935677"/>
            <a:ext cx="5130141" cy="1591293"/>
          </a:xfrm>
          <a:solidFill>
            <a:schemeClr val="accent2">
              <a:lumMod val="40000"/>
              <a:lumOff val="60000"/>
            </a:schemeClr>
          </a:solidFill>
        </p:spPr>
        <p:txBody>
          <a:bodyPr>
            <a:normAutofit/>
          </a:bodyPr>
          <a:lstStyle/>
          <a:p>
            <a:pPr marL="0" indent="0">
              <a:buNone/>
            </a:pPr>
            <a:r>
              <a:rPr lang="ru-RU" b="1" i="1" dirty="0">
                <a:solidFill>
                  <a:srgbClr val="7030A0"/>
                </a:solidFill>
                <a:latin typeface="Times New Roman" pitchFamily="18" charset="0"/>
                <a:cs typeface="Times New Roman" pitchFamily="18" charset="0"/>
              </a:rPr>
              <a:t>«Игра </a:t>
            </a:r>
            <a:r>
              <a:rPr lang="ru-RU" b="1" i="1" dirty="0" smtClean="0">
                <a:solidFill>
                  <a:srgbClr val="7030A0"/>
                </a:solidFill>
                <a:latin typeface="Times New Roman" pitchFamily="18" charset="0"/>
                <a:cs typeface="Times New Roman" pitchFamily="18" charset="0"/>
              </a:rPr>
              <a:t>–в </a:t>
            </a:r>
            <a:r>
              <a:rPr lang="ru-RU" b="1" i="1" dirty="0">
                <a:solidFill>
                  <a:srgbClr val="7030A0"/>
                </a:solidFill>
                <a:latin typeface="Times New Roman" pitchFamily="18" charset="0"/>
                <a:cs typeface="Times New Roman" pitchFamily="18" charset="0"/>
              </a:rPr>
              <a:t>значительной степени основа всей человеческой культуры». </a:t>
            </a:r>
            <a:r>
              <a:rPr lang="ru-RU" b="1" i="1" dirty="0" err="1">
                <a:solidFill>
                  <a:srgbClr val="7030A0"/>
                </a:solidFill>
                <a:latin typeface="Times New Roman" pitchFamily="18" charset="0"/>
                <a:cs typeface="Times New Roman" pitchFamily="18" charset="0"/>
              </a:rPr>
              <a:t>А.В.Луначарский</a:t>
            </a:r>
            <a:endParaRPr lang="ru-RU" b="1" i="1" dirty="0">
              <a:solidFill>
                <a:srgbClr val="7030A0"/>
              </a:solidFill>
              <a:latin typeface="Times New Roman" pitchFamily="18" charset="0"/>
              <a:cs typeface="Times New Roman" pitchFamily="18" charset="0"/>
            </a:endParaRPr>
          </a:p>
          <a:p>
            <a:pPr marL="0" indent="0">
              <a:buNone/>
            </a:pPr>
            <a:endParaRPr lang="ru-RU" b="1" i="1" dirty="0">
              <a:solidFill>
                <a:srgbClr val="7030A0"/>
              </a:solidFill>
              <a:latin typeface="Times New Roman" pitchFamily="18" charset="0"/>
              <a:cs typeface="Times New Roman" pitchFamily="18" charset="0"/>
            </a:endParaRPr>
          </a:p>
        </p:txBody>
      </p:sp>
      <p:pic>
        <p:nvPicPr>
          <p:cNvPr id="6" name="Picture 4" descr="Дидактические игры для сенсорного развития детей в 1 младшей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58426">
            <a:off x="7711229" y="3904986"/>
            <a:ext cx="3795835" cy="23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Картинки iconweb, Стоковые Фотографии и Роялти-Фри Изображения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8660" y="324101"/>
            <a:ext cx="2667840" cy="30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87972">
            <a:off x="457448" y="306101"/>
            <a:ext cx="2295000"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Проект (младшая группа) на тему: Проект «Сенсорное развитие детей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32" y="4219774"/>
            <a:ext cx="402606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Звук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1004183"/>
      </p:ext>
    </p:extLst>
  </p:cSld>
  <p:clrMapOvr>
    <a:masterClrMapping/>
  </p:clrMapOvr>
  <mc:AlternateContent xmlns:mc="http://schemas.openxmlformats.org/markup-compatibility/2006" xmlns:p14="http://schemas.microsoft.com/office/powerpoint/2010/main">
    <mc:Choice Requires="p14">
      <p:transition spd="slow" p14:dur="1200" advTm="20140">
        <p14:prism/>
      </p:transition>
    </mc:Choice>
    <mc:Fallback xmlns="">
      <p:transition spd="slow" advTm="20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8526">
            <a:off x="8641717" y="1139672"/>
            <a:ext cx="2781000" cy="37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37174">
            <a:off x="5298534" y="2149378"/>
            <a:ext cx="2401607" cy="42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7506" y="332509"/>
            <a:ext cx="4500749" cy="6186309"/>
          </a:xfrm>
          <a:prstGeom prst="rect">
            <a:avLst/>
          </a:prstGeom>
          <a:solidFill>
            <a:schemeClr val="accent2">
              <a:lumMod val="40000"/>
              <a:lumOff val="60000"/>
            </a:schemeClr>
          </a:solidFill>
        </p:spPr>
        <p:txBody>
          <a:bodyPr wrap="square">
            <a:spAutoFit/>
          </a:bodyPr>
          <a:lstStyle/>
          <a:p>
            <a:r>
              <a:rPr lang="ru-RU" b="1" i="1" dirty="0">
                <a:solidFill>
                  <a:schemeClr val="accent1">
                    <a:lumMod val="75000"/>
                  </a:schemeClr>
                </a:solidFill>
                <a:latin typeface="Times New Roman" pitchFamily="18" charset="0"/>
                <a:cs typeface="Times New Roman" pitchFamily="18" charset="0"/>
              </a:rPr>
              <a:t>Каждый ребенок любознателен и ненасытен в познавании окружающего мира. В дошкольном возрасте быстрыми темпами происходит накопление знаний, совершенствуются познавательные процессы, формируется речь. Дошкольники с развитым интеллектом быстрее осваивают и запоминают новый материал, более уверенны в собственных силах и, как показывает практика, имеют большее желание учиться.    </a:t>
            </a:r>
          </a:p>
          <a:p>
            <a:r>
              <a:rPr lang="ru-RU" b="1" i="1" dirty="0">
                <a:solidFill>
                  <a:schemeClr val="accent1">
                    <a:lumMod val="75000"/>
                  </a:schemeClr>
                </a:solidFill>
                <a:latin typeface="Times New Roman" pitchFamily="18" charset="0"/>
                <a:cs typeface="Times New Roman" pitchFamily="18" charset="0"/>
              </a:rPr>
              <a:t>         Так что же такое — интеллектуальное развитие ребенка? Существует вечный </a:t>
            </a:r>
            <a:r>
              <a:rPr lang="ru-RU" b="1" i="1" dirty="0" smtClean="0">
                <a:solidFill>
                  <a:schemeClr val="accent1">
                    <a:lumMod val="75000"/>
                  </a:schemeClr>
                </a:solidFill>
                <a:latin typeface="Times New Roman" pitchFamily="18" charset="0"/>
                <a:cs typeface="Times New Roman" pitchFamily="18" charset="0"/>
              </a:rPr>
              <a:t>спор. </a:t>
            </a:r>
            <a:r>
              <a:rPr lang="ru-RU" b="1" i="1" dirty="0">
                <a:solidFill>
                  <a:schemeClr val="accent1">
                    <a:lumMod val="75000"/>
                  </a:schemeClr>
                </a:solidFill>
                <a:latin typeface="Times New Roman" pitchFamily="18" charset="0"/>
                <a:cs typeface="Times New Roman" pitchFamily="18" charset="0"/>
              </a:rPr>
              <a:t>Одни психологи утверждают, что это набор определенных знаний и умений, другие считают, что показателем его является способность усваивать информацию и использовать ее в случае необходимости.</a:t>
            </a:r>
          </a:p>
          <a:p>
            <a:r>
              <a:rPr lang="ru-RU" b="1" i="1" dirty="0">
                <a:solidFill>
                  <a:schemeClr val="accent1">
                    <a:lumMod val="75000"/>
                  </a:schemeClr>
                </a:solidFill>
                <a:latin typeface="Times New Roman" pitchFamily="18" charset="0"/>
                <a:cs typeface="Times New Roman" pitchFamily="18" charset="0"/>
              </a:rPr>
              <a:t>         В одном все согласны: интеллектуальное развитие ребенка зависит от окружения. </a:t>
            </a:r>
          </a:p>
        </p:txBody>
      </p:sp>
    </p:spTree>
    <p:extLst>
      <p:ext uri="{BB962C8B-B14F-4D97-AF65-F5344CB8AC3E}">
        <p14:creationId xmlns:p14="http://schemas.microsoft.com/office/powerpoint/2010/main" val="2642576730"/>
      </p:ext>
    </p:extLst>
  </p:cSld>
  <p:clrMapOvr>
    <a:masterClrMapping/>
  </p:clrMapOvr>
  <mc:AlternateContent xmlns:mc="http://schemas.openxmlformats.org/markup-compatibility/2006" xmlns:p14="http://schemas.microsoft.com/office/powerpoint/2010/main">
    <mc:Choice Requires="p14">
      <p:transition spd="slow" p14:dur="1400" advTm="58500">
        <p14:doors dir="vert"/>
      </p:transition>
    </mc:Choice>
    <mc:Fallback xmlns="">
      <p:transition spd="slow" advTm="5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3767" y="276100"/>
            <a:ext cx="3705102" cy="6195951"/>
          </a:xfrm>
          <a:solidFill>
            <a:schemeClr val="accent2">
              <a:lumMod val="40000"/>
              <a:lumOff val="60000"/>
            </a:schemeClr>
          </a:solidFill>
        </p:spPr>
        <p:txBody>
          <a:bodyPr>
            <a:noAutofit/>
          </a:bodyPr>
          <a:lstStyle/>
          <a:p>
            <a:r>
              <a:rPr lang="ru-RU" sz="2000" b="1" i="1" dirty="0" smtClean="0"/>
              <a:t>Главное условие </a:t>
            </a:r>
            <a:r>
              <a:rPr lang="ru-RU" sz="2000" b="1" i="1" dirty="0"/>
              <a:t> интеллектуального развития ребенка – хорошая атмосфера в семье. Любящие родители, которые всегда адекватно отреагируют на просьбу, помогут дружеским советом и делом, создают благоприятную почву для развития. Спокойный, уверенный в своей значимости в этом мире ребенок будет с большим интересом изучать все, что его окружает, а значит и гармонично развиваться.</a:t>
            </a:r>
            <a:br>
              <a:rPr lang="ru-RU" sz="2000" b="1" i="1" dirty="0"/>
            </a:br>
            <a:endParaRPr lang="ru-RU" sz="1400"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2188" y="2214100"/>
            <a:ext cx="2950832" cy="44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5336" y="325582"/>
            <a:ext cx="3348000"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298153"/>
      </p:ext>
    </p:extLst>
  </p:cSld>
  <p:clrMapOvr>
    <a:masterClrMapping/>
  </p:clrMapOvr>
  <mc:AlternateContent xmlns:mc="http://schemas.openxmlformats.org/markup-compatibility/2006" xmlns:p14="http://schemas.microsoft.com/office/powerpoint/2010/main">
    <mc:Choice Requires="p14">
      <p:transition spd="slow" p14:dur="1600" advTm="30618">
        <p14:prism isInverted="1"/>
      </p:transition>
    </mc:Choice>
    <mc:Fallback xmlns="">
      <p:transition spd="slow" advTm="30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6264" y="181434"/>
            <a:ext cx="4025735" cy="6460665"/>
          </a:xfrm>
          <a:solidFill>
            <a:schemeClr val="accent2">
              <a:lumMod val="40000"/>
              <a:lumOff val="60000"/>
            </a:schemeClr>
          </a:solidFill>
        </p:spPr>
        <p:txBody>
          <a:bodyPr>
            <a:noAutofit/>
          </a:bodyPr>
          <a:lstStyle/>
          <a:p>
            <a:r>
              <a:rPr lang="ru-RU" sz="1800" b="1" i="1" dirty="0"/>
              <a:t>Познание окружающего мира у дошкольников, в отличие от школьников, не концентрируется на учебных занятиях – оно осуществляется в повседневной жизни, в процессе общения со взрослыми и сверстниками, в игре, труде, различных видах продуктивной деятельности.</a:t>
            </a:r>
            <a:br>
              <a:rPr lang="ru-RU" sz="1800" b="1" i="1" dirty="0"/>
            </a:br>
            <a:r>
              <a:rPr lang="ru-RU" sz="1800" b="1" i="1" dirty="0"/>
              <a:t>Для ребенка игра - это </a:t>
            </a:r>
            <a:r>
              <a:rPr lang="ru-RU" sz="1800" b="1" i="1" dirty="0" smtClean="0"/>
              <a:t>жизнь и один </a:t>
            </a:r>
            <a:r>
              <a:rPr lang="ru-RU" sz="1800" b="1" i="1" dirty="0"/>
              <a:t>из сложнейших, </a:t>
            </a:r>
            <a:r>
              <a:rPr lang="ru-RU" sz="1800" b="1" i="1" dirty="0" smtClean="0"/>
              <a:t>и </a:t>
            </a:r>
            <a:r>
              <a:rPr lang="ru-RU" sz="1800" b="1" i="1" dirty="0"/>
              <a:t>важнейших видов деятельности.</a:t>
            </a:r>
            <a:br>
              <a:rPr lang="ru-RU" sz="1800" b="1" i="1" dirty="0"/>
            </a:br>
            <a:r>
              <a:rPr lang="ru-RU" sz="1800" b="1" i="1" dirty="0"/>
              <a:t>И</a:t>
            </a:r>
            <a:r>
              <a:rPr lang="ru-RU" sz="1800" b="1" i="1" dirty="0" smtClean="0"/>
              <a:t>грая</a:t>
            </a:r>
            <a:r>
              <a:rPr lang="ru-RU" sz="1800" b="1" i="1" dirty="0"/>
              <a:t>, он познаёт мир людей, играя, ребёнок развивается. В современной педагогике существует огромное количество развивающих игр, способных развить сенсорные, двигательные, интеллектуальные способности ребёнка. </a:t>
            </a:r>
            <a:br>
              <a:rPr lang="ru-RU" sz="1800" b="1" i="1" dirty="0"/>
            </a:br>
            <a:endParaRPr lang="ru-RU" sz="1800" b="1" i="1" dirty="0"/>
          </a:p>
        </p:txBody>
      </p:sp>
      <p:pic>
        <p:nvPicPr>
          <p:cNvPr id="9" name="Звук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2166" y="181434"/>
            <a:ext cx="384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0036" y="2636322"/>
            <a:ext cx="2754000" cy="391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00765"/>
      </p:ext>
    </p:extLst>
  </p:cSld>
  <p:clrMapOvr>
    <a:masterClrMapping/>
  </p:clrMapOvr>
  <mc:AlternateContent xmlns:mc="http://schemas.openxmlformats.org/markup-compatibility/2006" xmlns:p14="http://schemas.microsoft.com/office/powerpoint/2010/main">
    <mc:Choice Requires="p14">
      <p:transition spd="slow" p14:dur="1500" advTm="63345">
        <p14:window dir="vert"/>
      </p:transition>
    </mc:Choice>
    <mc:Fallback xmlns="">
      <p:transition spd="slow" advTm="63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348" y="104898"/>
            <a:ext cx="4342409" cy="6367153"/>
          </a:xfrm>
          <a:solidFill>
            <a:schemeClr val="accent2">
              <a:lumMod val="40000"/>
              <a:lumOff val="60000"/>
            </a:schemeClr>
          </a:solidFill>
        </p:spPr>
        <p:txBody>
          <a:bodyPr>
            <a:noAutofit/>
          </a:bodyPr>
          <a:lstStyle/>
          <a:p>
            <a:r>
              <a:rPr lang="ru-RU" sz="2000" b="1" i="1" dirty="0">
                <a:latin typeface="Times New Roman" pitchFamily="18" charset="0"/>
                <a:cs typeface="Times New Roman" pitchFamily="18" charset="0"/>
              </a:rPr>
              <a:t>Большую роль в развитии познавательной активности ребенка играют        интеллектуальные игры. </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       Интеллектуальная игра — это вид </a:t>
            </a:r>
            <a:r>
              <a:rPr lang="ru-RU" sz="2000" b="1" i="1" dirty="0" smtClean="0">
                <a:latin typeface="Times New Roman" pitchFamily="18" charset="0"/>
                <a:cs typeface="Times New Roman" pitchFamily="18" charset="0"/>
              </a:rPr>
              <a:t>, </a:t>
            </a:r>
            <a:r>
              <a:rPr lang="ru-RU" sz="2000" b="1" i="1" dirty="0">
                <a:latin typeface="Times New Roman" pitchFamily="18" charset="0"/>
                <a:cs typeface="Times New Roman" pitchFamily="18" charset="0"/>
              </a:rPr>
              <a:t>основывающийся на применении игроками своего интеллекта и эрудиции.      Интеллектуальная игра предполагает полное погружение ребенка в процесс. Дети во время выполнения задания сосредоточены, внимательны и максимально дисциплинированы.</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Самыми древними интеллектуальными играми принято считать шахматы, шашки, </a:t>
            </a:r>
            <a:r>
              <a:rPr lang="ru-RU" sz="2000" b="1" i="1" dirty="0" smtClean="0">
                <a:latin typeface="Times New Roman" pitchFamily="18" charset="0"/>
                <a:cs typeface="Times New Roman" pitchFamily="18" charset="0"/>
              </a:rPr>
              <a:t>домино. </a:t>
            </a:r>
            <a:r>
              <a:rPr lang="ru-RU" sz="2000" b="1" i="1" dirty="0">
                <a:latin typeface="Times New Roman" pitchFamily="18" charset="0"/>
                <a:cs typeface="Times New Roman" pitchFamily="18" charset="0"/>
              </a:rPr>
              <a:t/>
            </a:r>
            <a:br>
              <a:rPr lang="ru-RU" sz="2000" b="1" i="1" dirty="0">
                <a:latin typeface="Times New Roman" pitchFamily="18" charset="0"/>
                <a:cs typeface="Times New Roman" pitchFamily="18" charset="0"/>
              </a:rPr>
            </a:br>
            <a:r>
              <a:rPr lang="ru-RU" sz="2000" b="1" i="1" dirty="0">
                <a:latin typeface="Times New Roman" pitchFamily="18" charset="0"/>
                <a:cs typeface="Times New Roman" pitchFamily="18" charset="0"/>
              </a:rPr>
              <a:t/>
            </a:r>
            <a:br>
              <a:rPr lang="ru-RU" sz="2000" b="1" i="1" dirty="0">
                <a:latin typeface="Times New Roman" pitchFamily="18" charset="0"/>
                <a:cs typeface="Times New Roman" pitchFamily="18" charset="0"/>
              </a:rPr>
            </a:br>
            <a:endParaRPr lang="ru-RU" sz="2000" b="1" i="1" dirty="0">
              <a:latin typeface="Times New Roman" pitchFamily="18" charset="0"/>
              <a:cs typeface="Times New Roman"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4097" y="3313300"/>
            <a:ext cx="4032000" cy="30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997" y="187096"/>
            <a:ext cx="4522569"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808994"/>
      </p:ext>
    </p:extLst>
  </p:cSld>
  <p:clrMapOvr>
    <a:masterClrMapping/>
  </p:clrMapOvr>
  <p:transition spd="slow" advTm="3631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6" name="Рисунок 5" descr="ШАШКИ — НАРОДНАЯ ИГРА!&quot; — открытый международный интернет проект"/>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675" y="436633"/>
            <a:ext cx="5940425" cy="4345940"/>
          </a:xfrm>
          <a:prstGeom prst="rect">
            <a:avLst/>
          </a:prstGeom>
          <a:noFill/>
          <a:ln>
            <a:noFill/>
          </a:ln>
        </p:spPr>
      </p:pic>
      <p:sp>
        <p:nvSpPr>
          <p:cNvPr id="2" name="Прямоугольник 1"/>
          <p:cNvSpPr/>
          <p:nvPr/>
        </p:nvSpPr>
        <p:spPr>
          <a:xfrm>
            <a:off x="973777" y="166256"/>
            <a:ext cx="4144489" cy="6740307"/>
          </a:xfrm>
          <a:prstGeom prst="rect">
            <a:avLst/>
          </a:prstGeom>
          <a:solidFill>
            <a:schemeClr val="accent2">
              <a:lumMod val="40000"/>
              <a:lumOff val="60000"/>
            </a:schemeClr>
          </a:solidFill>
        </p:spPr>
        <p:txBody>
          <a:bodyPr wrap="square">
            <a:spAutoFit/>
          </a:bodyPr>
          <a:lstStyle/>
          <a:p>
            <a:r>
              <a:rPr lang="ru-RU" b="1" i="1" dirty="0" smtClean="0">
                <a:solidFill>
                  <a:schemeClr val="accent1">
                    <a:lumMod val="75000"/>
                  </a:schemeClr>
                </a:solidFill>
                <a:latin typeface="Times New Roman" pitchFamily="18" charset="0"/>
                <a:cs typeface="Times New Roman" pitchFamily="18" charset="0"/>
              </a:rPr>
              <a:t>Сегодня </a:t>
            </a:r>
            <a:r>
              <a:rPr lang="ru-RU" b="1" i="1" dirty="0">
                <a:solidFill>
                  <a:schemeClr val="accent1">
                    <a:lumMod val="75000"/>
                  </a:schemeClr>
                </a:solidFill>
                <a:latin typeface="Times New Roman" pitchFamily="18" charset="0"/>
                <a:cs typeface="Times New Roman" pitchFamily="18" charset="0"/>
              </a:rPr>
              <a:t>мы поговорим о шашках</a:t>
            </a:r>
          </a:p>
          <a:p>
            <a:r>
              <a:rPr lang="ru-RU" b="1" i="1" dirty="0">
                <a:solidFill>
                  <a:schemeClr val="accent1">
                    <a:lumMod val="75000"/>
                  </a:schemeClr>
                </a:solidFill>
                <a:latin typeface="Times New Roman" pitchFamily="18" charset="0"/>
                <a:cs typeface="Times New Roman" pitchFamily="18" charset="0"/>
              </a:rPr>
              <a:t> Шашки — всем известная настольная игра, в которую в основном играют вдвоем. Может принимать участие и четыре человека, играя два на два. Суть игры в шашки заключается в передвижении фишек по полю в клетку. История возникновения этой игры уходит далеко в древность и считается загадкой. На сегодняшний день существуют только мифы о возникновении шашек. Эта замечательная игра возникла у разных народов. Определенное место возникновения этой игры по сей день остается неизвестным. В нашу страну шашки пришли из Скандинавии. Эта игра была популярна среди русских рыцарей. Среди рыцарей умение играть в шашки считалось воспитанием. Каждый рыцарь был обязан уметь играть в эту игру.</a:t>
            </a:r>
          </a:p>
        </p:txBody>
      </p:sp>
    </p:spTree>
    <p:extLst>
      <p:ext uri="{BB962C8B-B14F-4D97-AF65-F5344CB8AC3E}">
        <p14:creationId xmlns:p14="http://schemas.microsoft.com/office/powerpoint/2010/main" val="2092018959"/>
      </p:ext>
    </p:extLst>
  </p:cSld>
  <p:clrMapOvr>
    <a:masterClrMapping/>
  </p:clrMapOvr>
  <mc:AlternateContent xmlns:mc="http://schemas.openxmlformats.org/markup-compatibility/2006" xmlns:p14="http://schemas.microsoft.com/office/powerpoint/2010/main">
    <mc:Choice Requires="p14">
      <p:transition spd="slow" p14:dur="1600" advTm="59365">
        <p:blinds dir="vert"/>
      </p:transition>
    </mc:Choice>
    <mc:Fallback xmlns="">
      <p:transition spd="slow" advTm="5936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3074" name="Picture 2" descr="https://i.mycdn.me/i?r=AyH4iRPQ2q0otWIFepML2LxRMM1y4gnMNKplHwJWtOrK2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844" y="663793"/>
            <a:ext cx="4130999" cy="550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5632" y="463138"/>
            <a:ext cx="5343896" cy="6186309"/>
          </a:xfrm>
          <a:prstGeom prst="rect">
            <a:avLst/>
          </a:prstGeom>
          <a:solidFill>
            <a:schemeClr val="accent2">
              <a:lumMod val="40000"/>
              <a:lumOff val="60000"/>
            </a:schemeClr>
          </a:solidFill>
        </p:spPr>
        <p:txBody>
          <a:bodyPr wrap="square">
            <a:spAutoFit/>
          </a:bodyPr>
          <a:lstStyle/>
          <a:p>
            <a:r>
              <a:rPr lang="ru-RU" b="1" i="1" dirty="0">
                <a:solidFill>
                  <a:schemeClr val="accent1">
                    <a:lumMod val="75000"/>
                  </a:schemeClr>
                </a:solidFill>
                <a:latin typeface="Times New Roman" pitchFamily="18" charset="0"/>
                <a:cs typeface="Times New Roman" pitchFamily="18" charset="0"/>
              </a:rPr>
              <a:t>Шашки для детей – это отличное средство развития в ребенке важных качеств и в первую очередь – памяти и логического мышления. Помимо этого игра шашки для ребенка — это еще и интуиция, целеустремленность, умение принимать верные решения и другие полезные для жизни качества. Поэтому те родители, которые понимают всю пользу от занятий их ребенка шашками, уже нашли для себя ответ на вопрос, для чего учить детей шашкам. Возникает следующий вопрос: как научить ребенка играть в шашки. На первый взгляд этот процесс не предполагает сложностей. Ведь правила шашек настолько просты, что понять их и следовать им сможет даже маленький ребенок. Но на практике выясняется, что научиться правилам игры мало. Для того, чтобы шашки стали приносить пользу, нужны занятия шашками. При этом необходимо, чтобы ребенок сам хотел и стремился к </a:t>
            </a:r>
            <a:r>
              <a:rPr lang="ru-RU" b="1" i="1" dirty="0" smtClean="0">
                <a:solidFill>
                  <a:schemeClr val="accent1">
                    <a:lumMod val="75000"/>
                  </a:schemeClr>
                </a:solidFill>
                <a:latin typeface="Times New Roman" pitchFamily="18" charset="0"/>
                <a:cs typeface="Times New Roman" pitchFamily="18" charset="0"/>
              </a:rPr>
              <a:t>этой игре, </a:t>
            </a:r>
            <a:r>
              <a:rPr lang="ru-RU" b="1" i="1" dirty="0">
                <a:solidFill>
                  <a:schemeClr val="accent1">
                    <a:lumMod val="75000"/>
                  </a:schemeClr>
                </a:solidFill>
                <a:latin typeface="Times New Roman" pitchFamily="18" charset="0"/>
                <a:cs typeface="Times New Roman" pitchFamily="18" charset="0"/>
              </a:rPr>
              <a:t>иначе ничего не получится. Другими словами, наиболее важным является вопрос: как увлечь ребенка </a:t>
            </a:r>
            <a:r>
              <a:rPr lang="ru-RU" b="1" i="1" dirty="0" smtClean="0">
                <a:solidFill>
                  <a:schemeClr val="accent1">
                    <a:lumMod val="75000"/>
                  </a:schemeClr>
                </a:solidFill>
                <a:latin typeface="Times New Roman" pitchFamily="18" charset="0"/>
                <a:cs typeface="Times New Roman" pitchFamily="18" charset="0"/>
              </a:rPr>
              <a:t>шашками?</a:t>
            </a:r>
            <a:endParaRPr lang="ru-RU" b="1" i="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66759932"/>
      </p:ext>
    </p:extLst>
  </p:cSld>
  <p:clrMapOvr>
    <a:masterClrMapping/>
  </p:clrMapOvr>
  <mc:AlternateContent xmlns:mc="http://schemas.openxmlformats.org/markup-compatibility/2006" xmlns:p14="http://schemas.microsoft.com/office/powerpoint/2010/main">
    <mc:Choice Requires="p14">
      <p:transition spd="slow" p14:dur="1400" advTm="78408">
        <p14:doors dir="vert"/>
      </p:transition>
    </mc:Choice>
    <mc:Fallback xmlns="">
      <p:transition spd="slow" advTm="78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505" y="152399"/>
            <a:ext cx="4655126" cy="6705601"/>
          </a:xfrm>
          <a:solidFill>
            <a:schemeClr val="accent2">
              <a:lumMod val="40000"/>
              <a:lumOff val="60000"/>
            </a:schemeClr>
          </a:solidFill>
        </p:spPr>
        <p:txBody>
          <a:bodyPr>
            <a:noAutofit/>
          </a:bodyPr>
          <a:lstStyle/>
          <a:p>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smtClean="0">
                <a:latin typeface="Times New Roman" pitchFamily="18" charset="0"/>
                <a:cs typeface="Times New Roman" pitchFamily="18" charset="0"/>
              </a:rPr>
              <a:t>Самый </a:t>
            </a:r>
            <a:r>
              <a:rPr lang="ru-RU" sz="1800" b="1" i="1" dirty="0">
                <a:latin typeface="Times New Roman" pitchFamily="18" charset="0"/>
                <a:cs typeface="Times New Roman" pitchFamily="18" charset="0"/>
              </a:rPr>
              <a:t>важный и действенный способ увлечь ребенка шашками – это увлечься вместе с ним! То есть, не рассказывать ребенку о том, как ему будет интересно и полезно играть в шашки, а проявить и разделить этот интерес вместе с ребенком. </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Рассказывайте  ребенку  интересные  шашечные  истории (в некоторых книгах </a:t>
            </a:r>
            <a:r>
              <a:rPr lang="ru-RU" sz="1800" b="1" i="1" dirty="0" smtClean="0">
                <a:latin typeface="Times New Roman" pitchFamily="18" charset="0"/>
                <a:cs typeface="Times New Roman" pitchFamily="18" charset="0"/>
              </a:rPr>
              <a:t>вы </a:t>
            </a:r>
            <a:r>
              <a:rPr lang="ru-RU" sz="1800" b="1" i="1" dirty="0">
                <a:latin typeface="Times New Roman" pitchFamily="18" charset="0"/>
                <a:cs typeface="Times New Roman" pitchFamily="18" charset="0"/>
              </a:rPr>
              <a:t>можете найти такие  истории с  участием хорошо знакомых  детям </a:t>
            </a:r>
            <a:r>
              <a:rPr lang="ru-RU" sz="1800" b="1" i="1" dirty="0" smtClean="0">
                <a:latin typeface="Times New Roman" pitchFamily="18" charset="0"/>
                <a:cs typeface="Times New Roman" pitchFamily="18" charset="0"/>
              </a:rPr>
              <a:t>персонажей).</a:t>
            </a: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Демонстрируйте  ребенку  простые,  но показательные и увлекательные фрагменты игры в шашки (особенно впечатляют детей эффектные шашечные комбинации). </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Хвалите ребенка за успехи в игре и занятиях шашками, не ругайте за неудачи.</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Выражайте в присутствии ребенка свою гордость тем, что он занимается шашками, хвастайтесь его успехами.</a:t>
            </a:r>
            <a:br>
              <a:rPr lang="ru-RU" sz="1800" b="1" i="1" dirty="0">
                <a:latin typeface="Times New Roman" pitchFamily="18" charset="0"/>
                <a:cs typeface="Times New Roman" pitchFamily="18" charset="0"/>
              </a:rPr>
            </a:br>
            <a:r>
              <a:rPr lang="ru-RU" sz="1800" b="1" i="1" dirty="0">
                <a:latin typeface="Times New Roman" pitchFamily="18" charset="0"/>
                <a:cs typeface="Times New Roman" pitchFamily="18" charset="0"/>
              </a:rPr>
              <a:t>Не принуждайте, а заинтересовывайте ребенка! </a:t>
            </a: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762" y="1182276"/>
            <a:ext cx="5900738"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831006"/>
      </p:ext>
    </p:extLst>
  </p:cSld>
  <p:clrMapOvr>
    <a:masterClrMapping/>
  </p:clrMapOvr>
  <mc:AlternateContent xmlns:mc="http://schemas.openxmlformats.org/markup-compatibility/2006" xmlns:p14="http://schemas.microsoft.com/office/powerpoint/2010/main">
    <mc:Choice Requires="p14">
      <p:transition spd="slow" p14:dur="2000" advTm="106858">
        <p14:ferris dir="l"/>
      </p:transition>
    </mc:Choice>
    <mc:Fallback xmlns="">
      <p:transition spd="slow" advTm="106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Начальн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Начальная">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Начальная">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1305</TotalTime>
  <Words>669</Words>
  <Application>Microsoft Office PowerPoint</Application>
  <PresentationFormat>Произвольный</PresentationFormat>
  <Paragraphs>18</Paragraphs>
  <Slides>14</Slides>
  <Notes>0</Notes>
  <HiddenSlides>0</HiddenSlides>
  <MMClips>14</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Начальная</vt:lpstr>
      <vt:lpstr>Интеллектуальные игры,  как средство развития дошкольника </vt:lpstr>
      <vt:lpstr>Презентация PowerPoint</vt:lpstr>
      <vt:lpstr>Презентация PowerPoint</vt:lpstr>
      <vt:lpstr>Главное условие  интеллектуального развития ребенка – хорошая атмосфера в семье. Любящие родители, которые всегда адекватно отреагируют на просьбу, помогут дружеским советом и делом, создают благоприятную почву для развития. Спокойный, уверенный в своей значимости в этом мире ребенок будет с большим интересом изучать все, что его окружает, а значит и гармонично развиваться. </vt:lpstr>
      <vt:lpstr>Познание окружающего мира у дошкольников, в отличие от школьников, не концентрируется на учебных занятиях – оно осуществляется в повседневной жизни, в процессе общения со взрослыми и сверстниками, в игре, труде, различных видах продуктивной деятельности. Для ребенка игра - это жизнь и один из сложнейших, и важнейших видов деятельности. Играя, он познаёт мир людей, играя, ребёнок развивается. В современной педагогике существует огромное количество развивающих игр, способных развить сенсорные, двигательные, интеллектуальные способности ребёнка.  </vt:lpstr>
      <vt:lpstr>Большую роль в развитии познавательной активности ребенка играют        интеллектуальные игры.         Интеллектуальная игра — это вид , основывающийся на применении игроками своего интеллекта и эрудиции.      Интеллектуальная игра предполагает полное погружение ребенка в процесс. Дети во время выполнения задания сосредоточены, внимательны и максимально дисциплинированы.  Самыми древними интеллектуальными играми принято считать шахматы, шашки, домино.   </vt:lpstr>
      <vt:lpstr>Презентация PowerPoint</vt:lpstr>
      <vt:lpstr>Презентация PowerPoint</vt:lpstr>
      <vt:lpstr> Самый важный и действенный способ увлечь ребенка шашками – это увлечься вместе с ним! То есть, не рассказывать ребенку о том, как ему будет интересно и полезно играть в шашки, а проявить и разделить этот интерес вместе с ребенком.  Рассказывайте  ребенку  интересные  шашечные  истории (в некоторых книгах вы можете найти такие  истории с  участием хорошо знакомых  детям персонажей).  Демонстрируйте  ребенку  простые,  но показательные и увлекательные фрагменты игры в шашки (особенно впечатляют детей эффектные шашечные комбинации).  Хвалите ребенка за успехи в игре и занятиях шашками, не ругайте за неудачи. Выражайте в присутствии ребенка свою гордость тем, что он занимается шашками, хвастайтесь его успехами. Не принуждайте, а заинтересовывайте ребенка! </vt:lpstr>
      <vt:lpstr>           Как заучить с ребенком основы правил шашек? Для этого достаточно просто с ним заниматься. Все дети разные и поэтому, к каждому, без исключений, существует свой подход. Заинтересовать же детей  можно следующими занятиями: Наглядно расставить с ним все шашки и объяснить первую мини-игру – двигать шашки так, чтобы они не касались белых полей. Так как стороны, играющих в шашках отличаются по цвету, важно объяснить и вторую игру, при которой стоит отсортировать все фигурки именно по ним и поставить по разные стороны игры. При этом, не забывая правило о том, что нельзя дотрагиваться белых клеток. Затем, можно поиграть и в третью мини-игру, которая позволит подробнее изучить правила игры в шашках для начинающих детей и наглядно показать, основные идеи партии. Для этого, достаточно просто именно заинтересовать малыша пошаговым передвижением шашек и при этом, специально поддаваться, чтобы постепенные победы его сильнее заинтересовали.     </vt:lpstr>
      <vt:lpstr>Многие задаются вопросом. В каком возрасте  можно  обучать ребенка игре  в шашки? Так как игральная доска имеет крайне простое оформление с использование сразу двух цветов, а шашки удобную форму – любой ребенок может интересоваться таким занятием начиная  уже с 3-х лет, пусть и не понимая всех особенностей до конца. Как показывают реальные факты, уже в возрасте 6 лет малыш с легкостью может освоить основы и вполне играть с другими оппонентами понимая расположение фигур, ходы и некоторые секреты в целом. Поэтому, лучшим возрастом для изучение правил ребенка к шашкам можно считать от 3-ти до 4-ти лет, но если подобное решение было принято и позднее – то определено ничего страшного. </vt:lpstr>
      <vt:lpstr>Интеллектуальное и умственное развитие детей – один  из важнейших показателей для современного человека. На сегодняшний день существует множество кроссвордов, головоломок и ребусов для детей, но не всегда они бывают столь увлекательными и интересными для детей, как игра в шашки. Шашки – это отличный способ развития в вашем ребенке важных качеств, а именно, памяти и логического мышления. Более того, эта великолепная и увлекательная игра, способна вырабатывать в ребенке целеустремленность, логический ход мыслей и умение принимать четкие и правильные решения. Чаще всего, на практике выясняется, что одних правил для игры в шашки становится мало и не всегда это дает возможность для победных результатов. Именно поэтому родители, вместе с детьми должны научиться вырабатывать определенную тактику и стратегию игры, чтобы в будущем игра в шашки приносила не только увлекательное удовольствие, но и значительные победы. </vt:lpstr>
      <vt:lpstr>     Шашки – интеллектуальный вид спорта. Ребенку нужно думать над ходами, оценивать ситуацию на доске. В ходе игры развивается психомоторика – дошкольники трогают, переставляют, «рубят» шашку противника.  Поскольку большая часть детей в дошкольном возрасте по своей природе очень подвижны и активны и им трудно сосредоточить свое внимание на продолжительное время, то эта игра ненавязчиво формирует у них такое качество, как усидчивость. А также игра в шашки воспитывает в детях такие немаловажные для их будущей жизни качества, как умение самостоятельно думать и нести ответственность за принятое решение, адекватно относиться к неудачам и поражениям. </vt:lpstr>
      <vt:lpstr>Уважаемые родители!!! Учите детей игре в шашки, Играйте с детьми в шашки. Т.к они развивают  те качества, которые в свое время известный педагог - новатор Борис Павлович  Никитин назвал «творческим складом мышления».</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андрей уваров</dc:creator>
  <cp:lastModifiedBy>Тамара Уварова</cp:lastModifiedBy>
  <cp:revision>103</cp:revision>
  <cp:lastPrinted>2020-04-13T22:10:15Z</cp:lastPrinted>
  <dcterms:created xsi:type="dcterms:W3CDTF">2019-04-01T20:14:50Z</dcterms:created>
  <dcterms:modified xsi:type="dcterms:W3CDTF">2020-04-21T12:38:25Z</dcterms:modified>
</cp:coreProperties>
</file>